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410" r:id="rId3"/>
    <p:sldId id="280" r:id="rId4"/>
    <p:sldId id="401" r:id="rId5"/>
    <p:sldId id="403" r:id="rId6"/>
    <p:sldId id="402" r:id="rId7"/>
    <p:sldId id="482" r:id="rId8"/>
    <p:sldId id="404" r:id="rId9"/>
    <p:sldId id="405" r:id="rId10"/>
    <p:sldId id="412" r:id="rId11"/>
    <p:sldId id="290" r:id="rId12"/>
    <p:sldId id="413" r:id="rId13"/>
    <p:sldId id="291" r:id="rId14"/>
    <p:sldId id="414" r:id="rId15"/>
    <p:sldId id="385" r:id="rId16"/>
    <p:sldId id="416" r:id="rId17"/>
    <p:sldId id="289" r:id="rId18"/>
    <p:sldId id="293" r:id="rId19"/>
    <p:sldId id="295" r:id="rId20"/>
    <p:sldId id="367" r:id="rId21"/>
    <p:sldId id="294" r:id="rId22"/>
    <p:sldId id="417" r:id="rId23"/>
    <p:sldId id="377" r:id="rId24"/>
    <p:sldId id="383" r:id="rId25"/>
    <p:sldId id="298" r:id="rId26"/>
    <p:sldId id="418" r:id="rId27"/>
    <p:sldId id="314" r:id="rId28"/>
    <p:sldId id="434" r:id="rId29"/>
    <p:sldId id="419" r:id="rId30"/>
    <p:sldId id="493" r:id="rId31"/>
    <p:sldId id="420" r:id="rId32"/>
    <p:sldId id="423" r:id="rId33"/>
    <p:sldId id="424" r:id="rId34"/>
    <p:sldId id="301" r:id="rId35"/>
    <p:sldId id="303" r:id="rId36"/>
    <p:sldId id="315" r:id="rId37"/>
    <p:sldId id="316" r:id="rId38"/>
    <p:sldId id="427" r:id="rId39"/>
    <p:sldId id="449" r:id="rId40"/>
    <p:sldId id="428" r:id="rId41"/>
    <p:sldId id="429" r:id="rId42"/>
    <p:sldId id="476" r:id="rId43"/>
    <p:sldId id="435" r:id="rId44"/>
    <p:sldId id="473" r:id="rId45"/>
    <p:sldId id="485" r:id="rId46"/>
    <p:sldId id="431" r:id="rId47"/>
    <p:sldId id="432" r:id="rId48"/>
    <p:sldId id="433" r:id="rId49"/>
    <p:sldId id="474" r:id="rId50"/>
    <p:sldId id="446" r:id="rId51"/>
    <p:sldId id="445" r:id="rId52"/>
    <p:sldId id="454" r:id="rId53"/>
    <p:sldId id="451" r:id="rId54"/>
    <p:sldId id="450" r:id="rId55"/>
    <p:sldId id="452" r:id="rId56"/>
    <p:sldId id="453" r:id="rId57"/>
    <p:sldId id="477" r:id="rId58"/>
    <p:sldId id="262" r:id="rId59"/>
    <p:sldId id="457" r:id="rId60"/>
    <p:sldId id="456" r:id="rId61"/>
    <p:sldId id="464" r:id="rId62"/>
    <p:sldId id="462" r:id="rId63"/>
    <p:sldId id="463" r:id="rId64"/>
    <p:sldId id="467" r:id="rId65"/>
    <p:sldId id="468" r:id="rId66"/>
    <p:sldId id="320" r:id="rId67"/>
    <p:sldId id="469" r:id="rId68"/>
    <p:sldId id="465" r:id="rId69"/>
    <p:sldId id="274" r:id="rId70"/>
    <p:sldId id="460" r:id="rId71"/>
    <p:sldId id="466" r:id="rId72"/>
    <p:sldId id="470" r:id="rId73"/>
    <p:sldId id="471" r:id="rId74"/>
    <p:sldId id="461" r:id="rId75"/>
    <p:sldId id="483" r:id="rId76"/>
    <p:sldId id="346" r:id="rId77"/>
    <p:sldId id="347" r:id="rId78"/>
    <p:sldId id="344" r:id="rId79"/>
    <p:sldId id="356" r:id="rId80"/>
    <p:sldId id="484" r:id="rId81"/>
    <p:sldId id="478" r:id="rId82"/>
    <p:sldId id="349" r:id="rId83"/>
    <p:sldId id="351" r:id="rId84"/>
    <p:sldId id="350" r:id="rId85"/>
    <p:sldId id="479" r:id="rId86"/>
    <p:sldId id="480" r:id="rId87"/>
    <p:sldId id="481" r:id="rId88"/>
    <p:sldId id="486" r:id="rId89"/>
    <p:sldId id="490" r:id="rId90"/>
    <p:sldId id="492" r:id="rId91"/>
    <p:sldId id="491" r:id="rId92"/>
    <p:sldId id="487" r:id="rId93"/>
    <p:sldId id="488" r:id="rId94"/>
    <p:sldId id="489" r:id="rId95"/>
    <p:sldId id="363" r:id="rId96"/>
    <p:sldId id="358" r:id="rId9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Rounded MT Bol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777777"/>
    <a:srgbClr val="003399"/>
    <a:srgbClr val="33CC33"/>
    <a:srgbClr val="CC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391" autoAdjust="0"/>
    <p:restoredTop sz="94660"/>
  </p:normalViewPr>
  <p:slideViewPr>
    <p:cSldViewPr>
      <p:cViewPr>
        <p:scale>
          <a:sx n="81" d="100"/>
          <a:sy n="81" d="100"/>
        </p:scale>
        <p:origin x="-2035" y="-5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906" tIns="47452" rIns="94906" bIns="47452" numCol="1" anchor="t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906" tIns="47452" rIns="94906" bIns="47452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906" tIns="47452" rIns="94906" bIns="47452" numCol="1" anchor="b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906" tIns="47452" rIns="94906" bIns="47452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Arial" charset="0"/>
              </a:defRPr>
            </a:lvl1pPr>
          </a:lstStyle>
          <a:p>
            <a:fld id="{868CAAB8-DB13-694A-BA66-BE54FDE247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73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42" tIns="48321" rIns="96642" bIns="48321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42" tIns="48321" rIns="96642" bIns="4832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60888"/>
            <a:ext cx="58547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42" tIns="48321" rIns="96642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42" tIns="48321" rIns="96642" bIns="48321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42" tIns="48321" rIns="96642" bIns="4832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Arial" charset="0"/>
              </a:defRPr>
            </a:lvl1pPr>
          </a:lstStyle>
          <a:p>
            <a:fld id="{6CEF0301-682B-2748-95E6-151F0036C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67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F0301-682B-2748-95E6-151F0036CD4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21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FEB16-CBAB-3440-ADD5-C1C72B5EE82A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43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0D37A-B34D-5644-A7BA-8FCC78F3790C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45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44BD5-C9B3-BF4E-B313-A165AA3F18B2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6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6BDEE-1768-5B42-96B0-D8AC1B8827CD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55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82474-9417-B041-90B6-44F762BA0797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025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Analogous to CONTROL  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0F409-0EA7-4B44-9D4E-34CBFF64774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5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03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0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D3A599-E97B-1744-8DC4-21836BED982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00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F0301-682B-2748-95E6-151F0036CD4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49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55F00-7D45-9E4E-BBE7-EE66424AE466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99073-CC1F-754A-A40C-31474773B03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</p:spTree>
    <p:extLst>
      <p:ext uri="{BB962C8B-B14F-4D97-AF65-F5344CB8AC3E}">
        <p14:creationId xmlns:p14="http://schemas.microsoft.com/office/powerpoint/2010/main" val="114473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BBAAE9-A7DC-B347-8728-108A5DE74BB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28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E92B00-9B1E-0946-B5F7-07E47D6C109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57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CE381-B272-864D-9B91-DBC9C64970D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75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CB794-C67E-AB4A-B5B9-DC8B36ACAD4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2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93" y="6096000"/>
            <a:ext cx="2590800" cy="65563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259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50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0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584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0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07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7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81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36726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 smtClean="0"/>
              <a:t>Click to </a:t>
            </a:r>
            <a:r>
              <a:rPr lang="en-US" dirty="0" err="1" smtClean="0"/>
              <a:t>dit</a:t>
            </a:r>
            <a:r>
              <a:rPr lang="en-US" dirty="0" smtClean="0"/>
              <a:t>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72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88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58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8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14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87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00400" y="6202363"/>
            <a:ext cx="2438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26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6, 2017 Library of Congress</a:t>
            </a:r>
            <a:endParaRPr lang="en-US"/>
          </a:p>
        </p:txBody>
      </p:sp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</a:endParaRPr>
          </a:p>
        </p:txBody>
      </p:sp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263525" y="85725"/>
            <a:ext cx="1641475" cy="596900"/>
            <a:chOff x="2016" y="1200"/>
            <a:chExt cx="1034" cy="376"/>
          </a:xfrm>
        </p:grpSpPr>
        <p:sp>
          <p:nvSpPr>
            <p:cNvPr id="8" name="AutoShape 24" descr="jpeg&amp;filename=dt"/>
            <p:cNvSpPr>
              <a:spLocks noChangeAspect="1" noChangeArrowheads="1"/>
            </p:cNvSpPr>
            <p:nvPr userDrawn="1"/>
          </p:nvSpPr>
          <p:spPr bwMode="auto">
            <a:xfrm>
              <a:off x="2572" y="1274"/>
              <a:ext cx="154" cy="138"/>
            </a:xfrm>
            <a:prstGeom prst="rect">
              <a:avLst/>
            </a:prstGeom>
            <a:noFill/>
          </p:spPr>
          <p:txBody>
            <a:bodyPr/>
            <a:lstStyle/>
            <a:p>
              <a:pPr algn="ctr">
                <a:defRPr/>
              </a:pPr>
              <a:endParaRPr lang="en-US">
                <a:ea typeface="+mn-ea"/>
              </a:endParaRPr>
            </a:p>
          </p:txBody>
        </p:sp>
        <p:pic>
          <p:nvPicPr>
            <p:cNvPr id="9" name="Picture 30" descr="image001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811" cy="3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1"/>
            <p:cNvSpPr txBox="1">
              <a:spLocks noChangeArrowheads="1"/>
            </p:cNvSpPr>
            <p:nvPr userDrawn="1"/>
          </p:nvSpPr>
          <p:spPr bwMode="auto">
            <a:xfrm>
              <a:off x="2352" y="1200"/>
              <a:ext cx="698" cy="376"/>
            </a:xfrm>
            <a:prstGeom prst="rect">
              <a:avLst/>
            </a:prstGeom>
            <a:solidFill>
              <a:srgbClr val="29292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100">
                  <a:solidFill>
                    <a:schemeClr val="bg1"/>
                  </a:solidFill>
                </a:rPr>
                <a:t>Image   Science Associates</a:t>
              </a:r>
              <a:endParaRPr lang="en-US" altLang="en-US" sz="1000">
                <a:solidFill>
                  <a:schemeClr val="bg1"/>
                </a:solidFill>
              </a:endParaRPr>
            </a:p>
          </p:txBody>
        </p:sp>
      </p:grpSp>
      <p:sp>
        <p:nvSpPr>
          <p:cNvPr id="11" name="Line 23"/>
          <p:cNvSpPr>
            <a:spLocks noChangeShapeType="1"/>
          </p:cNvSpPr>
          <p:nvPr userDrawn="1"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.williams@imagescienceassociate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6.wm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oleObject" Target="../embeddings/oleObject9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4.emf"/><Relationship Id="rId4" Type="http://schemas.openxmlformats.org/officeDocument/2006/relationships/image" Target="../media/image8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0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9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895600" y="5846143"/>
            <a:ext cx="39084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solidFill>
                  <a:schemeClr val="tx2"/>
                </a:solidFill>
                <a:latin typeface="Arial" charset="0"/>
              </a:rPr>
              <a:t>Don Williams </a:t>
            </a:r>
            <a:br>
              <a:rPr lang="en-US" altLang="en-US" sz="16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1600" dirty="0">
                <a:solidFill>
                  <a:schemeClr val="tx2"/>
                </a:solidFill>
                <a:latin typeface="Arial" charset="0"/>
              </a:rPr>
              <a:t>- Image Science Associates  -</a:t>
            </a:r>
            <a:br>
              <a:rPr lang="en-US" altLang="en-US" sz="16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1600" dirty="0">
                <a:solidFill>
                  <a:schemeClr val="tx2"/>
                </a:solidFill>
                <a:latin typeface="Arial" charset="0"/>
                <a:hlinkClick r:id="rId3"/>
              </a:rPr>
              <a:t>d.williams@imagescienceassociates.com</a:t>
            </a:r>
            <a:endParaRPr lang="en-US" altLang="en-US" sz="1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52499" y="-76200"/>
            <a:ext cx="7467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en-US" sz="2800" dirty="0" smtClean="0">
                <a:solidFill>
                  <a:srgbClr val="F4C71A"/>
                </a:solidFill>
                <a:latin typeface="Arial Rounded MT Bold" charset="0"/>
              </a:rPr>
              <a:t/>
            </a:r>
            <a:br>
              <a:rPr lang="en-GB" altLang="en-US" sz="2800" dirty="0" smtClean="0">
                <a:solidFill>
                  <a:srgbClr val="F4C71A"/>
                </a:solidFill>
                <a:latin typeface="Arial Rounded MT Bold" charset="0"/>
              </a:rPr>
            </a:br>
            <a:r>
              <a:rPr lang="en-GB" altLang="en-US" sz="2800" dirty="0" smtClean="0">
                <a:solidFill>
                  <a:srgbClr val="F4C71A"/>
                </a:solidFill>
                <a:latin typeface="Arial Rounded MT Bold" charset="0"/>
              </a:rPr>
              <a:t>Measuring and Monitoring</a:t>
            </a:r>
          </a:p>
          <a:p>
            <a:pPr>
              <a:spcAft>
                <a:spcPts val="1500"/>
              </a:spcAft>
            </a:pPr>
            <a:r>
              <a:rPr lang="en-GB" altLang="en-US" sz="2800" dirty="0" smtClean="0">
                <a:solidFill>
                  <a:srgbClr val="F4C71A"/>
                </a:solidFill>
                <a:latin typeface="Arial Rounded MT Bold" charset="0"/>
              </a:rPr>
              <a:t>Cultural Heritage Digital Image Quality</a:t>
            </a:r>
            <a:br>
              <a:rPr lang="en-GB" altLang="en-US" sz="2800" dirty="0" smtClean="0">
                <a:solidFill>
                  <a:srgbClr val="F4C71A"/>
                </a:solidFill>
                <a:latin typeface="Arial Rounded MT Bold" charset="0"/>
              </a:rPr>
            </a:br>
            <a:endParaRPr lang="en-US" altLang="en-US" sz="2000" dirty="0">
              <a:solidFill>
                <a:srgbClr val="F4C71A"/>
              </a:solidFill>
              <a:latin typeface="Arial Rounded MT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80230"/>
            <a:ext cx="5410200" cy="413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533400" y="6343825"/>
            <a:ext cx="3944007" cy="655637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9913" y="6416840"/>
            <a:ext cx="2971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362175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>
                <a:solidFill>
                  <a:schemeClr val="bg1">
                    <a:lumMod val="75000"/>
                  </a:schemeClr>
                </a:solidFill>
              </a:rPr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72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4312" y="184150"/>
            <a:ext cx="7086600" cy="762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>
                <a:solidFill>
                  <a:srgbClr val="FFC000"/>
                </a:solidFill>
                <a:latin typeface="Arial Rounded MT Bold" charset="0"/>
              </a:rPr>
              <a:t>How is the Reflectance / Transmission </a:t>
            </a:r>
            <a:br>
              <a:rPr lang="en-US" altLang="en-US" sz="240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400">
                <a:solidFill>
                  <a:srgbClr val="FFC000"/>
                </a:solidFill>
                <a:latin typeface="Arial Rounded MT Bold" charset="0"/>
              </a:rPr>
              <a:t>of Objects Characterized ?</a:t>
            </a:r>
            <a:br>
              <a:rPr lang="en-US" altLang="en-US" sz="2400">
                <a:solidFill>
                  <a:srgbClr val="FFC000"/>
                </a:solidFill>
                <a:latin typeface="Arial Rounded MT Bold" charset="0"/>
              </a:rPr>
            </a:br>
            <a:endParaRPr lang="en-US" altLang="en-US" sz="2400">
              <a:solidFill>
                <a:srgbClr val="FFC000"/>
              </a:solidFill>
              <a:latin typeface="Arial Rounded MT Bold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581400" y="4495800"/>
            <a:ext cx="502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dirty="0"/>
              <a:t>Density = - log</a:t>
            </a:r>
            <a:r>
              <a:rPr lang="en-US" altLang="en-US" sz="1400" baseline="-25000" dirty="0"/>
              <a:t>10</a:t>
            </a:r>
            <a:r>
              <a:rPr lang="en-US" altLang="en-US" sz="1400" dirty="0"/>
              <a:t> (reflectance)</a:t>
            </a:r>
            <a:endParaRPr lang="en-US" altLang="en-US" sz="1400" baseline="-25000" dirty="0"/>
          </a:p>
          <a:p>
            <a:endParaRPr lang="en-US" altLang="en-US" sz="1400" dirty="0"/>
          </a:p>
          <a:p>
            <a:r>
              <a:rPr lang="en-US" altLang="en-US" sz="1400" dirty="0"/>
              <a:t>Like the Richter Scale for measuring earthquake magnitude, density is also a “log” based metric. Each unit change in density is a 10x change in the magnitude of light ( reflectance). Log based units are frequently used for gauging equal differences in perceived magnitude.</a:t>
            </a: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2044700" y="4478338"/>
            <a:ext cx="2370138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2124075" y="1774825"/>
            <a:ext cx="473075" cy="27035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838200" y="1836738"/>
            <a:ext cx="12922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Incident</a:t>
            </a:r>
          </a:p>
          <a:p>
            <a:pPr algn="ctr"/>
            <a:r>
              <a:rPr lang="en-US" altLang="en-US" sz="1400"/>
              <a:t>Illumination -</a:t>
            </a:r>
          </a:p>
          <a:p>
            <a:pPr algn="ctr"/>
            <a:r>
              <a:rPr lang="en-US" altLang="en-US" sz="1400"/>
              <a:t>1000 units</a:t>
            </a: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2640013" y="1784350"/>
            <a:ext cx="603250" cy="25844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2676525" y="38671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2636838" y="2646363"/>
            <a:ext cx="593725" cy="177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flipV="1">
            <a:off x="2676525" y="3344863"/>
            <a:ext cx="554038" cy="1046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flipV="1">
            <a:off x="2676525" y="3867150"/>
            <a:ext cx="554038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57" name="Group 37"/>
          <p:cNvGrpSpPr>
            <a:grpSpLocks/>
          </p:cNvGrpSpPr>
          <p:nvPr/>
        </p:nvGrpSpPr>
        <p:grpSpPr bwMode="auto">
          <a:xfrm>
            <a:off x="2895600" y="1600200"/>
            <a:ext cx="5359400" cy="517525"/>
            <a:chOff x="1824" y="1008"/>
            <a:chExt cx="3376" cy="326"/>
          </a:xfrm>
        </p:grpSpPr>
        <p:sp>
          <p:nvSpPr>
            <p:cNvPr id="56334" name="Text Box 14"/>
            <p:cNvSpPr txBox="1">
              <a:spLocks noChangeArrowheads="1"/>
            </p:cNvSpPr>
            <p:nvPr/>
          </p:nvSpPr>
          <p:spPr bwMode="auto">
            <a:xfrm>
              <a:off x="1824" y="1008"/>
              <a:ext cx="17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u="sng">
                  <a:solidFill>
                    <a:srgbClr val="FF0000"/>
                  </a:solidFill>
                </a:rPr>
                <a:t>1000</a:t>
              </a:r>
              <a:r>
                <a:rPr lang="en-US" altLang="en-US" sz="1400" u="sng"/>
                <a:t> units reflected</a:t>
              </a:r>
            </a:p>
            <a:p>
              <a:pPr algn="ctr"/>
              <a:r>
                <a:rPr lang="en-US" altLang="en-US" sz="1400"/>
                <a:t>1000 units incident</a:t>
              </a:r>
            </a:p>
          </p:txBody>
        </p:sp>
        <p:sp>
          <p:nvSpPr>
            <p:cNvPr id="56335" name="Text Box 15"/>
            <p:cNvSpPr txBox="1">
              <a:spLocks noChangeArrowheads="1"/>
            </p:cNvSpPr>
            <p:nvPr/>
          </p:nvSpPr>
          <p:spPr bwMode="auto">
            <a:xfrm>
              <a:off x="3264" y="1056"/>
              <a:ext cx="11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</a:t>
              </a:r>
              <a:r>
                <a:rPr lang="en-US" altLang="en-US" sz="1400">
                  <a:solidFill>
                    <a:srgbClr val="FF0000"/>
                  </a:solidFill>
                </a:rPr>
                <a:t>1.</a:t>
              </a:r>
              <a:r>
                <a:rPr lang="en-US" altLang="en-US" sz="1400"/>
                <a:t>000 reflectance</a:t>
              </a:r>
            </a:p>
          </p:txBody>
        </p:sp>
        <p:sp>
          <p:nvSpPr>
            <p:cNvPr id="56342" name="Text Box 22"/>
            <p:cNvSpPr txBox="1">
              <a:spLocks noChangeArrowheads="1"/>
            </p:cNvSpPr>
            <p:nvPr/>
          </p:nvSpPr>
          <p:spPr bwMode="auto">
            <a:xfrm>
              <a:off x="4368" y="105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 0.0 density</a:t>
              </a:r>
            </a:p>
          </p:txBody>
        </p:sp>
        <p:sp>
          <p:nvSpPr>
            <p:cNvPr id="56349" name="Line 29"/>
            <p:cNvSpPr>
              <a:spLocks noChangeShapeType="1"/>
            </p:cNvSpPr>
            <p:nvPr/>
          </p:nvSpPr>
          <p:spPr bwMode="auto">
            <a:xfrm>
              <a:off x="2084" y="1173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1257300" y="46148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sz="1400"/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985838" y="4122738"/>
            <a:ext cx="12858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Reflective</a:t>
            </a:r>
          </a:p>
          <a:p>
            <a:pPr algn="ctr"/>
            <a:r>
              <a:rPr lang="en-US" altLang="en-US" sz="1400"/>
              <a:t>or</a:t>
            </a:r>
          </a:p>
          <a:p>
            <a:pPr algn="ctr"/>
            <a:r>
              <a:rPr lang="en-US" altLang="en-US" sz="1400"/>
              <a:t>transmissive</a:t>
            </a:r>
          </a:p>
          <a:p>
            <a:pPr algn="ctr"/>
            <a:r>
              <a:rPr lang="en-US" altLang="en-US" sz="1400"/>
              <a:t>hardcopy</a:t>
            </a:r>
          </a:p>
        </p:txBody>
      </p:sp>
      <p:sp>
        <p:nvSpPr>
          <p:cNvPr id="56352" name="Line 32"/>
          <p:cNvSpPr>
            <a:spLocks noChangeShapeType="1"/>
          </p:cNvSpPr>
          <p:nvPr/>
        </p:nvSpPr>
        <p:spPr bwMode="auto">
          <a:xfrm flipV="1">
            <a:off x="2259013" y="4527550"/>
            <a:ext cx="338137" cy="1143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58" name="Group 38"/>
          <p:cNvGrpSpPr>
            <a:grpSpLocks/>
          </p:cNvGrpSpPr>
          <p:nvPr/>
        </p:nvGrpSpPr>
        <p:grpSpPr bwMode="auto">
          <a:xfrm>
            <a:off x="2819400" y="2438400"/>
            <a:ext cx="5359400" cy="517525"/>
            <a:chOff x="1824" y="1008"/>
            <a:chExt cx="3376" cy="326"/>
          </a:xfrm>
        </p:grpSpPr>
        <p:sp>
          <p:nvSpPr>
            <p:cNvPr id="56359" name="Text Box 39"/>
            <p:cNvSpPr txBox="1">
              <a:spLocks noChangeArrowheads="1"/>
            </p:cNvSpPr>
            <p:nvPr/>
          </p:nvSpPr>
          <p:spPr bwMode="auto">
            <a:xfrm>
              <a:off x="1824" y="1008"/>
              <a:ext cx="17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u="sng">
                  <a:solidFill>
                    <a:srgbClr val="FF0000"/>
                  </a:solidFill>
                </a:rPr>
                <a:t>100</a:t>
              </a:r>
              <a:r>
                <a:rPr lang="en-US" altLang="en-US" sz="1400" u="sng"/>
                <a:t> units reflected</a:t>
              </a:r>
            </a:p>
            <a:p>
              <a:pPr algn="ctr"/>
              <a:r>
                <a:rPr lang="en-US" altLang="en-US" sz="1400"/>
                <a:t>1000 units incident</a:t>
              </a:r>
            </a:p>
          </p:txBody>
        </p:sp>
        <p:sp>
          <p:nvSpPr>
            <p:cNvPr id="56360" name="Text Box 40"/>
            <p:cNvSpPr txBox="1">
              <a:spLocks noChangeArrowheads="1"/>
            </p:cNvSpPr>
            <p:nvPr/>
          </p:nvSpPr>
          <p:spPr bwMode="auto">
            <a:xfrm>
              <a:off x="3264" y="1056"/>
              <a:ext cx="11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</a:t>
              </a:r>
              <a:r>
                <a:rPr lang="en-US" altLang="en-US" sz="1400">
                  <a:solidFill>
                    <a:srgbClr val="CC3300"/>
                  </a:solidFill>
                </a:rPr>
                <a:t>0.1</a:t>
              </a:r>
              <a:r>
                <a:rPr lang="en-US" altLang="en-US" sz="1400"/>
                <a:t>00 reflectance</a:t>
              </a:r>
            </a:p>
          </p:txBody>
        </p:sp>
        <p:sp>
          <p:nvSpPr>
            <p:cNvPr id="56361" name="Text Box 41"/>
            <p:cNvSpPr txBox="1">
              <a:spLocks noChangeArrowheads="1"/>
            </p:cNvSpPr>
            <p:nvPr/>
          </p:nvSpPr>
          <p:spPr bwMode="auto">
            <a:xfrm>
              <a:off x="4368" y="105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 1.0 density</a:t>
              </a:r>
            </a:p>
          </p:txBody>
        </p:sp>
        <p:sp>
          <p:nvSpPr>
            <p:cNvPr id="56362" name="Line 42"/>
            <p:cNvSpPr>
              <a:spLocks noChangeShapeType="1"/>
            </p:cNvSpPr>
            <p:nvPr/>
          </p:nvSpPr>
          <p:spPr bwMode="auto">
            <a:xfrm>
              <a:off x="2084" y="1173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63" name="Group 43"/>
          <p:cNvGrpSpPr>
            <a:grpSpLocks/>
          </p:cNvGrpSpPr>
          <p:nvPr/>
        </p:nvGrpSpPr>
        <p:grpSpPr bwMode="auto">
          <a:xfrm>
            <a:off x="2895600" y="3124200"/>
            <a:ext cx="5359400" cy="517525"/>
            <a:chOff x="1824" y="1008"/>
            <a:chExt cx="3376" cy="326"/>
          </a:xfrm>
        </p:grpSpPr>
        <p:sp>
          <p:nvSpPr>
            <p:cNvPr id="56364" name="Text Box 44"/>
            <p:cNvSpPr txBox="1">
              <a:spLocks noChangeArrowheads="1"/>
            </p:cNvSpPr>
            <p:nvPr/>
          </p:nvSpPr>
          <p:spPr bwMode="auto">
            <a:xfrm>
              <a:off x="1824" y="1008"/>
              <a:ext cx="17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u="sng">
                  <a:solidFill>
                    <a:srgbClr val="FF0000"/>
                  </a:solidFill>
                </a:rPr>
                <a:t>10</a:t>
              </a:r>
              <a:r>
                <a:rPr lang="en-US" altLang="en-US" sz="1400" u="sng"/>
                <a:t> units reflected</a:t>
              </a:r>
            </a:p>
            <a:p>
              <a:pPr algn="ctr"/>
              <a:r>
                <a:rPr lang="en-US" altLang="en-US" sz="1400"/>
                <a:t>1000 units incident</a:t>
              </a:r>
            </a:p>
          </p:txBody>
        </p:sp>
        <p:sp>
          <p:nvSpPr>
            <p:cNvPr id="56365" name="Text Box 45"/>
            <p:cNvSpPr txBox="1">
              <a:spLocks noChangeArrowheads="1"/>
            </p:cNvSpPr>
            <p:nvPr/>
          </p:nvSpPr>
          <p:spPr bwMode="auto">
            <a:xfrm>
              <a:off x="3264" y="1056"/>
              <a:ext cx="11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</a:t>
              </a:r>
              <a:r>
                <a:rPr lang="en-US" altLang="en-US" sz="1400">
                  <a:solidFill>
                    <a:srgbClr val="CC3300"/>
                  </a:solidFill>
                </a:rPr>
                <a:t>0.01</a:t>
              </a:r>
              <a:r>
                <a:rPr lang="en-US" altLang="en-US" sz="1400"/>
                <a:t>0 reflectance</a:t>
              </a:r>
            </a:p>
          </p:txBody>
        </p:sp>
        <p:sp>
          <p:nvSpPr>
            <p:cNvPr id="56366" name="Text Box 46"/>
            <p:cNvSpPr txBox="1">
              <a:spLocks noChangeArrowheads="1"/>
            </p:cNvSpPr>
            <p:nvPr/>
          </p:nvSpPr>
          <p:spPr bwMode="auto">
            <a:xfrm>
              <a:off x="4368" y="105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 2.0 density</a:t>
              </a:r>
            </a:p>
          </p:txBody>
        </p:sp>
        <p:sp>
          <p:nvSpPr>
            <p:cNvPr id="56367" name="Line 47"/>
            <p:cNvSpPr>
              <a:spLocks noChangeShapeType="1"/>
            </p:cNvSpPr>
            <p:nvPr/>
          </p:nvSpPr>
          <p:spPr bwMode="auto">
            <a:xfrm>
              <a:off x="2084" y="1173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68" name="Group 48"/>
          <p:cNvGrpSpPr>
            <a:grpSpLocks/>
          </p:cNvGrpSpPr>
          <p:nvPr/>
        </p:nvGrpSpPr>
        <p:grpSpPr bwMode="auto">
          <a:xfrm>
            <a:off x="2819400" y="3733800"/>
            <a:ext cx="5359400" cy="517525"/>
            <a:chOff x="1824" y="1008"/>
            <a:chExt cx="3376" cy="326"/>
          </a:xfrm>
        </p:grpSpPr>
        <p:sp>
          <p:nvSpPr>
            <p:cNvPr id="56369" name="Text Box 49"/>
            <p:cNvSpPr txBox="1">
              <a:spLocks noChangeArrowheads="1"/>
            </p:cNvSpPr>
            <p:nvPr/>
          </p:nvSpPr>
          <p:spPr bwMode="auto">
            <a:xfrm>
              <a:off x="1824" y="1008"/>
              <a:ext cx="17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u="sng">
                  <a:solidFill>
                    <a:srgbClr val="FF0000"/>
                  </a:solidFill>
                </a:rPr>
                <a:t>1</a:t>
              </a:r>
              <a:r>
                <a:rPr lang="en-US" altLang="en-US" sz="1400" u="sng"/>
                <a:t> units reflected</a:t>
              </a:r>
            </a:p>
            <a:p>
              <a:pPr algn="ctr"/>
              <a:r>
                <a:rPr lang="en-US" altLang="en-US" sz="1400"/>
                <a:t>1000 units incident</a:t>
              </a:r>
            </a:p>
          </p:txBody>
        </p:sp>
        <p:sp>
          <p:nvSpPr>
            <p:cNvPr id="56370" name="Text Box 50"/>
            <p:cNvSpPr txBox="1">
              <a:spLocks noChangeArrowheads="1"/>
            </p:cNvSpPr>
            <p:nvPr/>
          </p:nvSpPr>
          <p:spPr bwMode="auto">
            <a:xfrm>
              <a:off x="3266" y="1056"/>
              <a:ext cx="11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</a:t>
              </a:r>
              <a:r>
                <a:rPr lang="en-US" altLang="en-US" sz="1400">
                  <a:solidFill>
                    <a:srgbClr val="FF0000"/>
                  </a:solidFill>
                </a:rPr>
                <a:t>0.001</a:t>
              </a:r>
              <a:r>
                <a:rPr lang="en-US" altLang="en-US" sz="1400"/>
                <a:t> reflectance</a:t>
              </a:r>
            </a:p>
          </p:txBody>
        </p:sp>
        <p:sp>
          <p:nvSpPr>
            <p:cNvPr id="56371" name="Text Box 51"/>
            <p:cNvSpPr txBox="1">
              <a:spLocks noChangeArrowheads="1"/>
            </p:cNvSpPr>
            <p:nvPr/>
          </p:nvSpPr>
          <p:spPr bwMode="auto">
            <a:xfrm>
              <a:off x="4368" y="105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/>
                <a:t>=  3.0 density</a:t>
              </a:r>
            </a:p>
          </p:txBody>
        </p:sp>
        <p:sp>
          <p:nvSpPr>
            <p:cNvPr id="56372" name="Line 52"/>
            <p:cNvSpPr>
              <a:spLocks noChangeShapeType="1"/>
            </p:cNvSpPr>
            <p:nvPr/>
          </p:nvSpPr>
          <p:spPr bwMode="auto">
            <a:xfrm>
              <a:off x="2084" y="1173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85540" y="6454557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440488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1325389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>
                <a:solidFill>
                  <a:schemeClr val="bg1">
                    <a:lumMod val="75000"/>
                  </a:schemeClr>
                </a:solidFill>
              </a:rPr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29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4"/>
          <p:cNvSpPr>
            <a:spLocks noGrp="1"/>
          </p:cNvSpPr>
          <p:nvPr>
            <p:ph type="dt" sz="half" idx="10"/>
          </p:nvPr>
        </p:nvSpPr>
        <p:spPr>
          <a:xfrm>
            <a:off x="3263462" y="6419850"/>
            <a:ext cx="2971800" cy="476250"/>
          </a:xfrm>
        </p:spPr>
        <p:txBody>
          <a:bodyPr/>
          <a:lstStyle/>
          <a:p>
            <a:r>
              <a:rPr lang="en-US" altLang="en-US" dirty="0" smtClean="0"/>
              <a:t>June 6, 2017 Library of Congress</a:t>
            </a:r>
            <a:endParaRPr lang="en-US" altLang="en-US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00" y="259247"/>
            <a:ext cx="7620000" cy="6858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 Know your </a:t>
            </a:r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Collection</a:t>
            </a:r>
            <a:r>
              <a:rPr lang="en-US" altLang="en-US" sz="2400" dirty="0" smtClean="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2400" dirty="0" smtClean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400" dirty="0" smtClean="0">
                <a:solidFill>
                  <a:srgbClr val="FFC000"/>
                </a:solidFill>
                <a:latin typeface="Arial Rounded MT Bold" charset="0"/>
              </a:rPr>
              <a:t> </a:t>
            </a:r>
            <a:r>
              <a:rPr lang="en-US" altLang="en-US" sz="2400" dirty="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2400" dirty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Arial Rounded MT Bold" charset="0"/>
              </a:rPr>
              <a:t>- </a:t>
            </a:r>
            <a:r>
              <a:rPr lang="en-US" altLang="en-US" sz="2000" dirty="0">
                <a:solidFill>
                  <a:schemeClr val="tx1"/>
                </a:solidFill>
                <a:latin typeface="Arial Rounded MT Bold" charset="0"/>
              </a:rPr>
              <a:t>Typical density ranges ( think </a:t>
            </a:r>
            <a:r>
              <a:rPr lang="en-US" altLang="en-US" sz="2000" i="1" dirty="0">
                <a:solidFill>
                  <a:schemeClr val="tx1"/>
                </a:solidFill>
                <a:latin typeface="Arial Rounded MT Bold" charset="0"/>
              </a:rPr>
              <a:t>light</a:t>
            </a:r>
            <a:r>
              <a:rPr lang="en-US" altLang="en-US" sz="2000" dirty="0">
                <a:solidFill>
                  <a:schemeClr val="tx1"/>
                </a:solidFill>
                <a:latin typeface="Arial Rounded MT Bold" charset="0"/>
              </a:rPr>
              <a:t> ) for collection content</a:t>
            </a:r>
            <a:r>
              <a:rPr lang="en-US" altLang="en-US" sz="2400" dirty="0">
                <a:solidFill>
                  <a:schemeClr val="tx1"/>
                </a:solidFill>
                <a:latin typeface="Arial Rounded MT Bold" charset="0"/>
              </a:rPr>
              <a:t> -</a:t>
            </a:r>
          </a:p>
        </p:txBody>
      </p:sp>
      <p:grpSp>
        <p:nvGrpSpPr>
          <p:cNvPr id="58389" name="Group 21"/>
          <p:cNvGrpSpPr>
            <a:grpSpLocks/>
          </p:cNvGrpSpPr>
          <p:nvPr/>
        </p:nvGrpSpPr>
        <p:grpSpPr bwMode="auto">
          <a:xfrm>
            <a:off x="304800" y="1905000"/>
            <a:ext cx="8534400" cy="4160838"/>
            <a:chOff x="192" y="1104"/>
            <a:chExt cx="5376" cy="2621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264"/>
              <a:ext cx="388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192" y="1152"/>
              <a:ext cx="1488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altLang="en-US" sz="2000" baseline="-25000"/>
                <a:t>B&amp;W Photographic Paper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B&amp;W Photographic Film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Kodachrome film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Color photographic paper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Q-13 target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Munsell papers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Motion picture print film</a:t>
              </a:r>
            </a:p>
            <a:p>
              <a:pPr algn="ctr"/>
              <a:endParaRPr lang="en-US" altLang="en-US" sz="2000" baseline="-25000"/>
            </a:p>
            <a:p>
              <a:pPr algn="ctr"/>
              <a:r>
                <a:rPr lang="en-US" altLang="en-US" sz="2000" baseline="-25000"/>
                <a:t>Non Photographic reflective  material</a:t>
              </a:r>
            </a:p>
            <a:p>
              <a:pPr algn="ctr"/>
              <a:endParaRPr lang="en-US" altLang="en-US" sz="2000" baseline="-25000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 flipV="1">
              <a:off x="1710" y="1104"/>
              <a:ext cx="0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4" name="Line 6"/>
            <p:cNvSpPr>
              <a:spLocks noChangeShapeType="1"/>
            </p:cNvSpPr>
            <p:nvPr/>
          </p:nvSpPr>
          <p:spPr bwMode="auto">
            <a:xfrm>
              <a:off x="1776" y="3042"/>
              <a:ext cx="16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>
              <a:off x="1728" y="2514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>
              <a:off x="1872" y="2760"/>
              <a:ext cx="32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>
              <a:off x="1824" y="2256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 flipV="1">
              <a:off x="3390" y="1104"/>
              <a:ext cx="0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" name="Line 11"/>
            <p:cNvSpPr>
              <a:spLocks noChangeShapeType="1"/>
            </p:cNvSpPr>
            <p:nvPr/>
          </p:nvSpPr>
          <p:spPr bwMode="auto">
            <a:xfrm flipV="1">
              <a:off x="2550" y="1122"/>
              <a:ext cx="0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 flipV="1">
              <a:off x="1794" y="2016"/>
              <a:ext cx="2094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>
              <a:off x="1776" y="177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>
              <a:off x="1752" y="1524"/>
              <a:ext cx="1608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 flipV="1">
              <a:off x="4236" y="1128"/>
              <a:ext cx="0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1776" y="1284"/>
              <a:ext cx="14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 flipV="1">
              <a:off x="5088" y="1152"/>
              <a:ext cx="0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>
              <a:off x="1776" y="1344"/>
              <a:ext cx="182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8" name="Text Box 20"/>
            <p:cNvSpPr txBox="1">
              <a:spLocks noChangeArrowheads="1"/>
            </p:cNvSpPr>
            <p:nvPr/>
          </p:nvSpPr>
          <p:spPr bwMode="auto">
            <a:xfrm>
              <a:off x="3168" y="3552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i="1" baseline="-25000"/>
                <a:t>Density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9913" y="6373867"/>
            <a:ext cx="2971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524000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>
                <a:solidFill>
                  <a:schemeClr val="bg1">
                    <a:lumMod val="75000"/>
                  </a:schemeClr>
                </a:solidFill>
              </a:rPr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56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3086100" y="6381750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The Lens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914400" y="990600"/>
            <a:ext cx="72390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 Rounded MT Bold" charset="0"/>
              </a:rPr>
              <a:t>The most important item affecting resolution in a camera</a:t>
            </a:r>
          </a:p>
          <a:p>
            <a:pPr lvl="1">
              <a:buFontTx/>
              <a:buNone/>
            </a:pPr>
            <a:endParaRPr lang="en-US" altLang="en-US" sz="2000" dirty="0">
              <a:latin typeface="Arial Rounded MT Bold" charset="0"/>
            </a:endParaRPr>
          </a:p>
        </p:txBody>
      </p:sp>
      <p:pic>
        <p:nvPicPr>
          <p:cNvPr id="22016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09712"/>
            <a:ext cx="5181600" cy="153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1295400" y="3092450"/>
            <a:ext cx="650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http://</a:t>
            </a:r>
            <a:r>
              <a:rPr lang="en-US" altLang="en-US" sz="1600" dirty="0" err="1"/>
              <a:t>www.cambridgeincolour.com</a:t>
            </a:r>
            <a:r>
              <a:rPr lang="en-US" altLang="en-US" sz="1600" dirty="0"/>
              <a:t>/tutorials/camera-</a:t>
            </a:r>
            <a:r>
              <a:rPr lang="en-US" altLang="en-US" sz="1600" dirty="0" err="1"/>
              <a:t>lenses.htm</a:t>
            </a:r>
            <a:endParaRPr lang="en-US" altLang="en-US" sz="1600" dirty="0"/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1600200" y="3581400"/>
            <a:ext cx="603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685800" y="3429000"/>
            <a:ext cx="8077200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Aperture (F-number) extremes tend to produce the worse results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Higher F-numbers increase depth of focus but resolution suffers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Lower F-numbers tend to perform better but suffer from artifacts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Always inspect for color misregistration at corners of the field of view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Some lenses (telecentric design) are optimized for digital cameras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/>
              <a:t> Zoom lenses are convenient but suffer from design compromises.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47800" y="380999"/>
            <a:ext cx="5567680" cy="731838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FFC000"/>
                </a:solidFill>
              </a:rPr>
              <a:t>    Color </a:t>
            </a:r>
            <a:r>
              <a:rPr lang="en-US" sz="3200" dirty="0" err="1" smtClean="0">
                <a:solidFill>
                  <a:srgbClr val="FFC000"/>
                </a:solidFill>
              </a:rPr>
              <a:t>MisRegistration</a:t>
            </a: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>      </a:t>
            </a:r>
            <a:r>
              <a:rPr lang="en-US" sz="2400" dirty="0" smtClean="0">
                <a:solidFill>
                  <a:schemeClr val="tx1"/>
                </a:solidFill>
              </a:rPr>
              <a:t>- color focus shift-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1485900"/>
            <a:ext cx="5956300" cy="46863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90084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2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389633"/>
            <a:ext cx="3505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>
                <a:solidFill>
                  <a:srgbClr val="FFC000"/>
                </a:solidFill>
                <a:latin typeface="Arial Rounded MT Bold" charset="0"/>
              </a:rPr>
              <a:t>Types of Digital Capture Systems</a:t>
            </a:r>
            <a:r>
              <a:rPr lang="en-US" altLang="en-US" sz="1800" b="1" dirty="0">
                <a:latin typeface="Arial Rounded MT Bold" charset="0"/>
              </a:rPr>
              <a:t/>
            </a:r>
            <a:br>
              <a:rPr lang="en-US" altLang="en-US" sz="1800" b="1" dirty="0">
                <a:latin typeface="Arial Rounded MT Bold" charset="0"/>
              </a:rPr>
            </a:br>
            <a:r>
              <a:rPr lang="en-US" altLang="en-US" sz="1800" dirty="0">
                <a:latin typeface="Arial Rounded MT Bold" charset="0"/>
              </a:rPr>
              <a:t>- </a:t>
            </a:r>
            <a:r>
              <a:rPr lang="en-US" altLang="en-US" sz="2400" dirty="0">
                <a:latin typeface="Arial Rounded MT Bold" charset="0"/>
              </a:rPr>
              <a:t>Scanners vs. Cameras -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1341" y="1752600"/>
            <a:ext cx="8229600" cy="36576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Fully Integrated – all capture components combined into a single plug-and-play scanner unit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Flatbed scanners – Epson ($), </a:t>
            </a:r>
            <a:r>
              <a:rPr lang="en-US" altLang="en-US" sz="2000" dirty="0" err="1">
                <a:latin typeface="Arial Rounded MT Bold" charset="0"/>
              </a:rPr>
              <a:t>Creo</a:t>
            </a:r>
            <a:r>
              <a:rPr lang="en-US" altLang="en-US" sz="2000" dirty="0">
                <a:latin typeface="Arial Rounded MT Bold" charset="0"/>
              </a:rPr>
              <a:t> IQSmart3 ($$$)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Copy Stand – </a:t>
            </a:r>
            <a:r>
              <a:rPr lang="en-US" altLang="en-US" sz="2000" dirty="0" err="1">
                <a:latin typeface="Arial Rounded MT Bold" charset="0"/>
              </a:rPr>
              <a:t>Zeutschel</a:t>
            </a:r>
            <a:r>
              <a:rPr lang="en-US" altLang="en-US" sz="2000" dirty="0">
                <a:latin typeface="Arial Rounded MT Bold" charset="0"/>
              </a:rPr>
              <a:t>, I2S products</a:t>
            </a:r>
            <a:r>
              <a:rPr lang="en-US" altLang="en-US" sz="2000" dirty="0" smtClean="0">
                <a:latin typeface="Arial Rounded MT Bold" charset="0"/>
              </a:rPr>
              <a:t>,</a:t>
            </a:r>
            <a:endParaRPr lang="en-US" altLang="en-US" sz="2000" dirty="0">
              <a:latin typeface="Arial Rounded MT Bold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Special Purpose - </a:t>
            </a:r>
            <a:r>
              <a:rPr lang="en-US" altLang="en-US" sz="2000" dirty="0" err="1">
                <a:latin typeface="Arial Rounded MT Bold" charset="0"/>
              </a:rPr>
              <a:t>Kirtas</a:t>
            </a:r>
            <a:r>
              <a:rPr lang="en-US" altLang="en-US" sz="2000" dirty="0">
                <a:latin typeface="Arial Rounded MT Bold" charset="0"/>
              </a:rPr>
              <a:t>, </a:t>
            </a:r>
            <a:r>
              <a:rPr lang="en-US" altLang="en-US" sz="2000" dirty="0" err="1">
                <a:latin typeface="Arial Rounded MT Bold" charset="0"/>
              </a:rPr>
              <a:t>Treventus</a:t>
            </a:r>
            <a:r>
              <a:rPr lang="en-US" altLang="en-US" sz="2000" dirty="0">
                <a:latin typeface="Arial Rounded MT Bold" charset="0"/>
              </a:rPr>
              <a:t>, and </a:t>
            </a:r>
            <a:r>
              <a:rPr lang="en-US" altLang="en-US" sz="2000" dirty="0" err="1">
                <a:latin typeface="Arial Rounded MT Bold" charset="0"/>
              </a:rPr>
              <a:t>Qidenus</a:t>
            </a:r>
            <a:endParaRPr lang="en-US" altLang="en-US" sz="2000" dirty="0">
              <a:latin typeface="Arial Rounded MT Bold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dirty="0">
              <a:latin typeface="Arial Rounded MT Bold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D-I-Y Copy stands ( i.e. camera-on-a-stick)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Camera Backs – </a:t>
            </a:r>
            <a:r>
              <a:rPr lang="en-US" altLang="en-US" sz="2000" dirty="0" err="1">
                <a:latin typeface="Arial Rounded MT Bold" charset="0"/>
              </a:rPr>
              <a:t>Betterlight</a:t>
            </a:r>
            <a:r>
              <a:rPr lang="en-US" altLang="en-US" sz="2000" dirty="0">
                <a:latin typeface="Arial Rounded MT Bold" charset="0"/>
              </a:rPr>
              <a:t>, Hasselblad, </a:t>
            </a:r>
            <a:r>
              <a:rPr lang="en-US" altLang="en-US" sz="2000" dirty="0" err="1">
                <a:latin typeface="Arial Rounded MT Bold" charset="0"/>
              </a:rPr>
              <a:t>Sinar</a:t>
            </a:r>
            <a:r>
              <a:rPr lang="en-US" altLang="en-US" sz="2000" dirty="0">
                <a:latin typeface="Arial Rounded MT Bold" charset="0"/>
              </a:rPr>
              <a:t>, </a:t>
            </a:r>
            <a:r>
              <a:rPr lang="en-US" altLang="en-US" sz="2000" dirty="0" smtClean="0">
                <a:latin typeface="Arial Rounded MT Bold" charset="0"/>
              </a:rPr>
              <a:t>Phase One</a:t>
            </a:r>
            <a:endParaRPr lang="en-US" altLang="en-US" sz="2000" dirty="0">
              <a:latin typeface="Arial Rounded MT Bold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latin typeface="Arial Rounded MT Bold" charset="0"/>
              </a:rPr>
              <a:t>Digital SLRs – Canon EOS, Nikon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dirty="0">
              <a:latin typeface="Arial Rounded MT Bold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Arial Rounded MT Bold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6934200" cy="6858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rgbClr val="FFC000"/>
                </a:solidFill>
                <a:latin typeface="Arial Rounded MT Bold" charset="0"/>
              </a:rPr>
              <a:t>Sensor / Detector Technologies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066800" y="1219200"/>
            <a:ext cx="6894513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baseline="-25000"/>
              <a:t>What is the least expensive way to quickly capture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baseline="-25000"/>
              <a:t>large amounts of high quality color image information ?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baseline="-25000"/>
              <a:t> ( cost ,speed, volume, quality)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295400" y="2514600"/>
            <a:ext cx="6934200" cy="356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baseline="-25000"/>
              <a:t>Single detector</a:t>
            </a:r>
            <a:r>
              <a:rPr lang="en-US" altLang="en-US" sz="2800" i="1" baseline="-25000"/>
              <a:t> or one detector for each color – flying spot scanners, drum scanners.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u="sng" baseline="-25000"/>
              <a:t>Linear arrays</a:t>
            </a:r>
            <a:r>
              <a:rPr lang="en-US" altLang="en-US" sz="2800" i="1" baseline="-25000"/>
              <a:t> – one dimensional ordered arrangement of single detectors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u="sng" baseline="-25000"/>
              <a:t>Area arrays</a:t>
            </a:r>
            <a:r>
              <a:rPr lang="en-US" altLang="en-US" sz="2800" i="1" baseline="-25000"/>
              <a:t> – two dimensional ordered arrangement of single detectors.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u="sng" baseline="-25000"/>
              <a:t>Step and Repeat (Macro or Micro)</a:t>
            </a:r>
            <a:r>
              <a:rPr lang="en-US" altLang="en-US" sz="2800" i="1" baseline="-25000"/>
              <a:t> area strategy – capture and combine several area captures into a single large image</a:t>
            </a:r>
          </a:p>
          <a:p>
            <a:pPr>
              <a:spcBef>
                <a:spcPct val="50000"/>
              </a:spcBef>
            </a:pPr>
            <a:endParaRPr lang="en-US" altLang="en-US" sz="2800" i="1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>
                <a:solidFill>
                  <a:srgbClr val="FFC000"/>
                </a:solidFill>
                <a:latin typeface="Arial Rounded MT Bold" charset="0"/>
              </a:rPr>
              <a:t>2-D Area Arrays</a:t>
            </a: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 </a:t>
            </a:r>
            <a:b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800" dirty="0">
                <a:latin typeface="Arial Rounded MT Bold" charset="0"/>
              </a:rPr>
              <a:t>- Color Filter Array (CFA) pattern -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5481638" y="1871663"/>
            <a:ext cx="3662362" cy="4059237"/>
            <a:chOff x="3312" y="1197"/>
            <a:chExt cx="2307" cy="2557"/>
          </a:xfrm>
        </p:grpSpPr>
        <p:pic>
          <p:nvPicPr>
            <p:cNvPr id="665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97"/>
              <a:ext cx="1812" cy="2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3360" y="3408"/>
              <a:ext cx="2259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800" b="1" i="1" baseline="-25000">
                  <a:latin typeface="Arial" charset="0"/>
                </a:rPr>
                <a:t>From : The Focal encyclopedia of photography</a:t>
              </a:r>
            </a:p>
            <a:p>
              <a:pPr algn="ctr">
                <a:spcBef>
                  <a:spcPct val="50000"/>
                </a:spcBef>
              </a:pPr>
              <a:endParaRPr lang="en-US" altLang="en-US" sz="1800" i="1" baseline="-25000">
                <a:latin typeface="Arial" charset="0"/>
              </a:endParaRPr>
            </a:p>
          </p:txBody>
        </p:sp>
      </p:grp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304800" y="1600200"/>
            <a:ext cx="5029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>
                <a:latin typeface="Arial Rounded MT Bold" charset="0"/>
              </a:rPr>
              <a:t>Three filter mosaic pattern ( Red, Green, Blue) of sensors. Sometimes other patterns are used but the “Bayer” pattern ( shown here) is by far the most popular. Used in virtually all consumer and professional digital cameras</a:t>
            </a:r>
          </a:p>
          <a:p>
            <a:r>
              <a:rPr lang="en-US" altLang="en-US" sz="1800" dirty="0">
                <a:latin typeface="Arial Rounded MT Bold" charset="0"/>
              </a:rPr>
              <a:t>One shot /one layer, sparsely populated color capture. Fully populated color achieved by interpolation algorithms (de-</a:t>
            </a:r>
            <a:r>
              <a:rPr lang="en-US" altLang="en-US" sz="1800" dirty="0" err="1">
                <a:latin typeface="Arial Rounded MT Bold" charset="0"/>
              </a:rPr>
              <a:t>mosaicing</a:t>
            </a:r>
            <a:r>
              <a:rPr lang="en-US" altLang="en-US" sz="1800" dirty="0">
                <a:latin typeface="Arial Rounded MT Bold" charset="0"/>
              </a:rPr>
              <a:t>) or micro-stepping.</a:t>
            </a:r>
          </a:p>
          <a:p>
            <a:r>
              <a:rPr lang="en-US" altLang="en-US" sz="1800" dirty="0">
                <a:latin typeface="Arial Rounded MT Bold" charset="0"/>
              </a:rPr>
              <a:t>Color filters integrated onto the sensor chip at manufacturing.</a:t>
            </a:r>
          </a:p>
          <a:p>
            <a:r>
              <a:rPr lang="en-US" altLang="en-US" sz="1800" dirty="0">
                <a:latin typeface="Arial Rounded MT Bold" charset="0"/>
              </a:rPr>
              <a:t>Occasionally will have subtle checkerboard artifacts or color aliasing rainbows in final delivered image. </a:t>
            </a:r>
          </a:p>
          <a:p>
            <a:pPr>
              <a:buFontTx/>
              <a:buNone/>
            </a:pPr>
            <a:endParaRPr lang="en-US" altLang="en-US" sz="1800" dirty="0">
              <a:latin typeface="Arial Rounded MT Bold" charset="0"/>
            </a:endParaRPr>
          </a:p>
          <a:p>
            <a:pPr>
              <a:buFontTx/>
              <a:buNone/>
            </a:pPr>
            <a:endParaRPr lang="en-US" altLang="en-US" sz="1800" dirty="0">
              <a:latin typeface="Arial Rounded MT Bold" charset="0"/>
            </a:endParaRPr>
          </a:p>
          <a:p>
            <a:endParaRPr lang="en-US" altLang="en-US" sz="1800" dirty="0">
              <a:latin typeface="Arial Rounded MT Bold" charset="0"/>
            </a:endParaRPr>
          </a:p>
          <a:p>
            <a:endParaRPr lang="en-US" altLang="en-US" sz="1800" dirty="0">
              <a:latin typeface="Arial Rounded MT Bold" charset="0"/>
            </a:endParaRPr>
          </a:p>
          <a:p>
            <a:endParaRPr lang="en-US" altLang="en-US" sz="180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381750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6463" y="762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4C71A"/>
                </a:solidFill>
              </a:rPr>
              <a:t>Why makes cultural heritage </a:t>
            </a:r>
          </a:p>
          <a:p>
            <a:pPr algn="ctr" eaLnBrk="1" hangingPunct="1"/>
            <a:r>
              <a:rPr lang="en-US" altLang="en-US" sz="2400">
                <a:solidFill>
                  <a:srgbClr val="F4C71A"/>
                </a:solidFill>
              </a:rPr>
              <a:t>imaging different ?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68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267200" y="1295400"/>
            <a:ext cx="457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en-US" altLang="en-US" sz="2400">
                <a:solidFill>
                  <a:schemeClr val="tx1"/>
                </a:solidFill>
              </a:rPr>
              <a:t> Future Re-purposing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altLang="en-US" sz="1800">
                <a:solidFill>
                  <a:schemeClr val="tx1"/>
                </a:solidFill>
              </a:rPr>
              <a:t> Variety of use cases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altLang="en-US" sz="1800">
                <a:solidFill>
                  <a:schemeClr val="tx1"/>
                </a:solidFill>
              </a:rPr>
              <a:t> Information durability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en-US" altLang="en-US" sz="2400">
                <a:solidFill>
                  <a:schemeClr val="tx1"/>
                </a:solidFill>
              </a:rPr>
              <a:t> Information critical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Images, not pictures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en-US" altLang="en-US" sz="2400">
                <a:solidFill>
                  <a:schemeClr val="tx1"/>
                </a:solidFill>
              </a:rPr>
              <a:t> Scientific and  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>
                <a:solidFill>
                  <a:schemeClr val="tx1"/>
                </a:solidFill>
              </a:rPr>
              <a:t>         research component</a:t>
            </a:r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en-US" altLang="en-US" sz="2400">
                <a:solidFill>
                  <a:schemeClr val="tx1"/>
                </a:solidFill>
              </a:rPr>
              <a:t>High volume, High speed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altLang="en-US" sz="1800">
                <a:solidFill>
                  <a:schemeClr val="tx1"/>
                </a:solidFill>
              </a:rPr>
              <a:t>Think manufacturing</a:t>
            </a:r>
          </a:p>
          <a:p>
            <a:pPr lvl="1" eaLnBrk="1" hangingPunct="1">
              <a:spcBef>
                <a:spcPts val="1200"/>
              </a:spcBef>
              <a:buFontTx/>
              <a:buChar char="-"/>
            </a:pPr>
            <a:r>
              <a:rPr lang="en-US" altLang="en-US" sz="1800">
                <a:solidFill>
                  <a:schemeClr val="tx1"/>
                </a:solidFill>
              </a:rPr>
              <a:t>Think error management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0" y="6381750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84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1508125" y="3413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1143000" y="533400"/>
            <a:ext cx="660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C000"/>
                </a:solidFill>
              </a:rPr>
              <a:t>Rainbow artifacts from CFA reconstruction </a:t>
            </a: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1524000" y="1066800"/>
            <a:ext cx="5934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Usually occurs  with fine spaced repetitive patterns </a:t>
            </a:r>
          </a:p>
          <a:p>
            <a:pPr algn="ctr"/>
            <a:r>
              <a:rPr lang="en-US" altLang="en-US" sz="1800"/>
              <a:t>- fabrics, engravings, halftones, target features -</a:t>
            </a:r>
          </a:p>
        </p:txBody>
      </p:sp>
      <p:pic>
        <p:nvPicPr>
          <p:cNvPr id="184332" name="Picture 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057650" cy="320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1463675" y="5181600"/>
            <a:ext cx="6099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Due to the inability of the processing algorithm to</a:t>
            </a:r>
          </a:p>
          <a:p>
            <a:pPr algn="ctr"/>
            <a:r>
              <a:rPr lang="en-US" altLang="en-US" sz="1800"/>
              <a:t>accurately  estimate the missing color pixels of a CFA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381750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418536"/>
            <a:ext cx="2971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>
                <a:solidFill>
                  <a:srgbClr val="FFC000"/>
                </a:solidFill>
                <a:latin typeface="Arial Rounded MT Bold" charset="0"/>
              </a:rPr>
              <a:t>Linear Arrays ( Tri-linear)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1013"/>
            <a:ext cx="2876550" cy="349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321300" y="5410200"/>
            <a:ext cx="3613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1" i="1" baseline="-25000"/>
              <a:t>From : The Focal encyclopedia of photography</a:t>
            </a:r>
          </a:p>
          <a:p>
            <a:pPr algn="ctr">
              <a:spcBef>
                <a:spcPct val="50000"/>
              </a:spcBef>
            </a:pPr>
            <a:endParaRPr lang="en-US" altLang="en-US" sz="1800" i="1" baseline="-25000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33400" y="1066800"/>
            <a:ext cx="4572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latin typeface="Arial Rounded MT Bold" charset="0"/>
              </a:rPr>
              <a:t>Three filtered ( Red, Green, Blue)  rows of sensors</a:t>
            </a:r>
          </a:p>
          <a:p>
            <a:pPr>
              <a:lnSpc>
                <a:spcPct val="110000"/>
              </a:lnSpc>
            </a:pPr>
            <a:r>
              <a:rPr lang="en-US" altLang="en-US" sz="2000" dirty="0">
                <a:latin typeface="Arial Rounded MT Bold" charset="0"/>
              </a:rPr>
              <a:t>The sensor stares at the object in the row dimension and scans by the object in other direction. Sometimes called a </a:t>
            </a:r>
            <a:r>
              <a:rPr lang="en-US" altLang="en-US" sz="2000" dirty="0" err="1">
                <a:latin typeface="Arial Rounded MT Bold" charset="0"/>
              </a:rPr>
              <a:t>pushbroom</a:t>
            </a:r>
            <a:r>
              <a:rPr lang="en-US" altLang="en-US" sz="2000" dirty="0">
                <a:latin typeface="Arial Rounded MT Bold" charset="0"/>
              </a:rPr>
              <a:t>. </a:t>
            </a:r>
          </a:p>
          <a:p>
            <a:r>
              <a:rPr lang="en-US" altLang="en-US" sz="2000" dirty="0">
                <a:latin typeface="Arial Rounded MT Bold" charset="0"/>
              </a:rPr>
              <a:t>Used in scan back </a:t>
            </a:r>
            <a:r>
              <a:rPr lang="en-US" altLang="en-US" sz="2000" dirty="0" smtClean="0">
                <a:latin typeface="Arial Rounded MT Bold" charset="0"/>
              </a:rPr>
              <a:t>cameras and sheet fed scanners. </a:t>
            </a:r>
            <a:r>
              <a:rPr lang="en-US" altLang="en-US" sz="2000" dirty="0">
                <a:latin typeface="Arial Rounded MT Bold" charset="0"/>
              </a:rPr>
              <a:t>( e.g. </a:t>
            </a:r>
            <a:r>
              <a:rPr lang="en-US" altLang="en-US" sz="2000" dirty="0" err="1">
                <a:latin typeface="Arial Rounded MT Bold" charset="0"/>
              </a:rPr>
              <a:t>BetterLight</a:t>
            </a:r>
            <a:r>
              <a:rPr lang="en-US" altLang="en-US" sz="2000" dirty="0">
                <a:latin typeface="Arial Rounded MT Bold" charset="0"/>
              </a:rPr>
              <a:t>, </a:t>
            </a:r>
            <a:r>
              <a:rPr lang="en-US" altLang="en-US" sz="2000" dirty="0" err="1">
                <a:latin typeface="Arial Rounded MT Bold" charset="0"/>
              </a:rPr>
              <a:t>PhaseOne</a:t>
            </a:r>
            <a:r>
              <a:rPr lang="en-US" altLang="en-US" sz="2000" dirty="0">
                <a:latin typeface="Arial Rounded MT Bold" charset="0"/>
              </a:rPr>
              <a:t> FX</a:t>
            </a:r>
            <a:r>
              <a:rPr lang="en-US" altLang="en-US" sz="2000" dirty="0" smtClean="0">
                <a:latin typeface="Arial Rounded MT Bold" charset="0"/>
              </a:rPr>
              <a:t>,), </a:t>
            </a:r>
            <a:r>
              <a:rPr lang="en-US" altLang="en-US" sz="2000" dirty="0">
                <a:latin typeface="Arial Rounded MT Bold" charset="0"/>
              </a:rPr>
              <a:t>flatbed scanners and most film scanners.</a:t>
            </a:r>
          </a:p>
          <a:p>
            <a:r>
              <a:rPr lang="en-US" altLang="en-US" sz="2000" dirty="0">
                <a:latin typeface="Arial Rounded MT Bold" charset="0"/>
              </a:rPr>
              <a:t>Frequently have different performance behaviors in the two different directions. </a:t>
            </a:r>
          </a:p>
          <a:p>
            <a:r>
              <a:rPr lang="en-US" altLang="en-US" sz="2000" dirty="0">
                <a:latin typeface="Arial Rounded MT Bold" charset="0"/>
              </a:rPr>
              <a:t>Frequent streaking </a:t>
            </a:r>
            <a:r>
              <a:rPr lang="en-US" altLang="en-US" sz="2000" dirty="0" smtClean="0">
                <a:latin typeface="Arial Rounded MT Bold" charset="0"/>
              </a:rPr>
              <a:t>artifacts</a:t>
            </a:r>
            <a:endParaRPr lang="en-US" altLang="en-US" sz="2000" dirty="0">
              <a:latin typeface="Arial Rounded MT Bold" charset="0"/>
            </a:endParaRPr>
          </a:p>
          <a:p>
            <a:endParaRPr lang="en-US" altLang="en-US" sz="2000" dirty="0">
              <a:latin typeface="Arial Rounded MT Bold" charset="0"/>
            </a:endParaRPr>
          </a:p>
          <a:p>
            <a:endParaRPr lang="en-US" altLang="en-US" sz="2000" dirty="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4702" y="6423535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41689" y="1338527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>
                <a:solidFill>
                  <a:schemeClr val="bg1">
                    <a:lumMod val="75000"/>
                  </a:schemeClr>
                </a:solidFill>
              </a:rPr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84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>
          <a:xfrm>
            <a:off x="3197225" y="6457569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600200" y="152400"/>
            <a:ext cx="57912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u="sng" dirty="0">
                <a:solidFill>
                  <a:srgbClr val="FFC000"/>
                </a:solidFill>
                <a:latin typeface="Arial Rounded MT Bold" charset="0"/>
              </a:rPr>
              <a:t>Then a miracle </a:t>
            </a:r>
            <a:r>
              <a:rPr lang="en-US" altLang="en-US" sz="2800" u="sng" dirty="0" smtClean="0">
                <a:solidFill>
                  <a:srgbClr val="FFC000"/>
                </a:solidFill>
                <a:latin typeface="Arial Rounded MT Bold" charset="0"/>
              </a:rPr>
              <a:t>occurs !</a:t>
            </a:r>
            <a:r>
              <a:rPr lang="en-US" altLang="en-US" sz="4000" dirty="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4000" dirty="0">
                <a:solidFill>
                  <a:srgbClr val="FFC000"/>
                </a:solidFill>
                <a:latin typeface="Arial Rounded MT Bold" charset="0"/>
              </a:rPr>
            </a:br>
            <a:endParaRPr lang="en-US" altLang="en-US" sz="1600" dirty="0">
              <a:solidFill>
                <a:srgbClr val="FFC000"/>
              </a:solidFill>
              <a:latin typeface="Arial Rounded MT Bold" charset="0"/>
            </a:endParaRPr>
          </a:p>
        </p:txBody>
      </p:sp>
      <p:pic>
        <p:nvPicPr>
          <p:cNvPr id="20378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219199"/>
            <a:ext cx="3462337" cy="42572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03786" name="Picture 10" descr="MCj0441397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09687"/>
            <a:ext cx="1219200" cy="121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03788" name="Picture 12" descr="MCj0441735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85887"/>
            <a:ext cx="979488" cy="979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pSp>
        <p:nvGrpSpPr>
          <p:cNvPr id="203796" name="Group 20"/>
          <p:cNvGrpSpPr>
            <a:grpSpLocks/>
          </p:cNvGrpSpPr>
          <p:nvPr/>
        </p:nvGrpSpPr>
        <p:grpSpPr bwMode="auto">
          <a:xfrm>
            <a:off x="1066800" y="3089275"/>
            <a:ext cx="7620000" cy="3311525"/>
            <a:chOff x="672" y="1946"/>
            <a:chExt cx="4800" cy="2086"/>
          </a:xfrm>
        </p:grpSpPr>
        <p:sp>
          <p:nvSpPr>
            <p:cNvPr id="203783" name="Text Box 7"/>
            <p:cNvSpPr txBox="1">
              <a:spLocks noChangeArrowheads="1"/>
            </p:cNvSpPr>
            <p:nvPr/>
          </p:nvSpPr>
          <p:spPr bwMode="auto">
            <a:xfrm>
              <a:off x="2256" y="1946"/>
              <a:ext cx="3216" cy="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5000"/>
                </a:lnSpc>
                <a:spcBef>
                  <a:spcPct val="50000"/>
                </a:spcBef>
              </a:pPr>
              <a:r>
                <a:rPr lang="en-US" altLang="en-US" sz="2800" u="sng" baseline="-25000" dirty="0"/>
                <a:t>Bit Depth</a:t>
              </a:r>
              <a:r>
                <a:rPr lang="en-US" altLang="en-US" sz="2800" baseline="-25000" dirty="0"/>
                <a:t> - Light intensities reaching the detector are assigned one of 2</a:t>
              </a:r>
              <a:r>
                <a:rPr lang="en-US" altLang="en-US" sz="1800" baseline="30000" dirty="0"/>
                <a:t>N</a:t>
              </a:r>
              <a:r>
                <a:rPr lang="en-US" altLang="en-US" sz="2800" baseline="-25000" dirty="0"/>
                <a:t> digital count values for each of M color channels. For high quality re-</a:t>
              </a:r>
              <a:r>
                <a:rPr lang="en-US" altLang="en-US" sz="2800" baseline="-25000" dirty="0" err="1"/>
                <a:t>purposeable</a:t>
              </a:r>
              <a:r>
                <a:rPr lang="en-US" altLang="en-US" sz="2800" baseline="-25000" dirty="0"/>
                <a:t> images N= 14-16 bits and M=3 color (RGB) channels. This is referred to as N bit </a:t>
              </a:r>
              <a:r>
                <a:rPr lang="en-US" altLang="en-US" sz="2800" i="1" baseline="-25000" dirty="0"/>
                <a:t>quantization.</a:t>
              </a:r>
              <a:endParaRPr lang="en-US" altLang="en-US" sz="3600" i="1" baseline="-25000" dirty="0"/>
            </a:p>
          </p:txBody>
        </p:sp>
        <p:sp>
          <p:nvSpPr>
            <p:cNvPr id="203785" name="Text Box 9"/>
            <p:cNvSpPr txBox="1">
              <a:spLocks noChangeArrowheads="1"/>
            </p:cNvSpPr>
            <p:nvPr/>
          </p:nvSpPr>
          <p:spPr bwMode="auto">
            <a:xfrm>
              <a:off x="672" y="3590"/>
              <a:ext cx="465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i="1"/>
                <a:t>2</a:t>
              </a:r>
              <a:r>
                <a:rPr lang="en-US" altLang="en-US" sz="2000" i="1" baseline="30000"/>
                <a:t>8</a:t>
              </a:r>
              <a:r>
                <a:rPr lang="en-US" altLang="en-US" sz="2000" i="1"/>
                <a:t> = 256 values ( 0-255) :    2</a:t>
              </a:r>
              <a:r>
                <a:rPr lang="en-US" altLang="en-US" sz="2000" i="1" baseline="30000"/>
                <a:t>16</a:t>
              </a:r>
              <a:r>
                <a:rPr lang="en-US" altLang="en-US" sz="2000" i="1"/>
                <a:t> = 65536 values (0-65535)</a:t>
              </a:r>
            </a:p>
            <a:p>
              <a:endParaRPr lang="en-US" altLang="en-US" sz="2000" dirty="0"/>
            </a:p>
          </p:txBody>
        </p:sp>
      </p:grpSp>
      <p:pic>
        <p:nvPicPr>
          <p:cNvPr id="203790" name="Picture 14" descr="MPj04441880000[1]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57287"/>
            <a:ext cx="911225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5029200" y="1066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sym typeface="Wingdings" charset="2"/>
              </a:rPr>
              <a:t></a:t>
            </a:r>
          </a:p>
        </p:txBody>
      </p:sp>
      <p:sp>
        <p:nvSpPr>
          <p:cNvPr id="203793" name="Rectangle 17"/>
          <p:cNvSpPr>
            <a:spLocks noChangeArrowheads="1"/>
          </p:cNvSpPr>
          <p:nvPr/>
        </p:nvSpPr>
        <p:spPr bwMode="auto">
          <a:xfrm>
            <a:off x="6553200" y="1066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sym typeface="Wingdings" charset="2"/>
              </a:rPr>
              <a:t></a:t>
            </a:r>
          </a:p>
        </p:txBody>
      </p:sp>
      <p:sp>
        <p:nvSpPr>
          <p:cNvPr id="203794" name="Text Box 18"/>
          <p:cNvSpPr txBox="1">
            <a:spLocks noChangeArrowheads="1"/>
          </p:cNvSpPr>
          <p:nvPr/>
        </p:nvSpPr>
        <p:spPr bwMode="auto">
          <a:xfrm>
            <a:off x="4267200" y="2528887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/>
              <a:t>Light  </a:t>
            </a:r>
            <a:r>
              <a:rPr lang="en-US" altLang="en-US" sz="1800">
                <a:sym typeface="Wingdings" charset="2"/>
              </a:rPr>
              <a:t> </a:t>
            </a:r>
            <a:r>
              <a:rPr lang="en-US" altLang="en-US" sz="1800"/>
              <a:t>electricity </a:t>
            </a:r>
            <a:r>
              <a:rPr lang="en-US" altLang="en-US" sz="1800">
                <a:sym typeface="Wingdings" charset="2"/>
              </a:rPr>
              <a:t></a:t>
            </a:r>
            <a:r>
              <a:rPr lang="en-US" altLang="en-US" sz="1800"/>
              <a:t>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163614" y="6402771"/>
            <a:ext cx="3157538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990600" y="4038600"/>
            <a:ext cx="78486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baseline="-25000">
                <a:latin typeface="Arial" charset="0"/>
              </a:rPr>
              <a:t>          </a:t>
            </a:r>
            <a:r>
              <a:rPr lang="en-US" altLang="en-US" sz="2800" b="1" i="1" baseline="-25000">
                <a:latin typeface="Arial" charset="0"/>
              </a:rPr>
              <a:t>2</a:t>
            </a:r>
            <a:r>
              <a:rPr lang="en-US" altLang="en-US" sz="1600" b="1" i="1" baseline="30000">
                <a:latin typeface="Arial" charset="0"/>
              </a:rPr>
              <a:t>1</a:t>
            </a:r>
            <a:r>
              <a:rPr lang="en-US" altLang="en-US" sz="2800" b="1" i="1" baseline="-25000">
                <a:latin typeface="Arial" charset="0"/>
              </a:rPr>
              <a:t> = 2 levels ( 0-1 )  one bit or bi-tonal image </a:t>
            </a:r>
          </a:p>
          <a:p>
            <a:pPr>
              <a:spcBef>
                <a:spcPct val="50000"/>
              </a:spcBef>
            </a:pPr>
            <a:r>
              <a:rPr lang="en-US" altLang="en-US" sz="2800" b="1" i="1" baseline="-25000">
                <a:latin typeface="Arial" charset="0"/>
              </a:rPr>
              <a:t>          2</a:t>
            </a:r>
            <a:r>
              <a:rPr lang="en-US" altLang="en-US" sz="2000" b="1" i="1" baseline="30000">
                <a:latin typeface="Arial" charset="0"/>
              </a:rPr>
              <a:t>8</a:t>
            </a:r>
            <a:r>
              <a:rPr lang="en-US" altLang="en-US" sz="2800" b="1" i="1" baseline="-25000">
                <a:latin typeface="Arial" charset="0"/>
              </a:rPr>
              <a:t> = 256 levels ( 0-255 )  8 bit or grayscale image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i="1" baseline="-25000">
                <a:latin typeface="Arial" charset="0"/>
              </a:rPr>
              <a:t>2 </a:t>
            </a:r>
            <a:r>
              <a:rPr lang="en-US" altLang="en-US" sz="1800" b="1" i="1" baseline="30000">
                <a:latin typeface="Arial" charset="0"/>
              </a:rPr>
              <a:t>(8*3)</a:t>
            </a:r>
            <a:r>
              <a:rPr lang="en-US" altLang="en-US" sz="2800" b="1" i="1" baseline="-25000">
                <a:latin typeface="Arial" charset="0"/>
              </a:rPr>
              <a:t> = 256 levels for each of three colors. True or 24 bit color.</a:t>
            </a:r>
            <a:endParaRPr lang="en-US" altLang="en-US" b="1" i="1" baseline="-250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i="1" baseline="-25000">
              <a:latin typeface="Arial" charset="0"/>
            </a:endParaRP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143000" y="1143000"/>
            <a:ext cx="7086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aseline="-25000"/>
              <a:t>Raw or Safety Master image files are often delivered as 16 bit/channel or a total of 48 bit color. These files are often maintained as digital or safety masters because they allow maximum future utility.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>
                <a:latin typeface="Arial" charset="0"/>
              </a:rPr>
              <a:t>2</a:t>
            </a:r>
            <a:r>
              <a:rPr lang="en-US" altLang="en-US" b="1" i="1" baseline="30000">
                <a:latin typeface="Arial" charset="0"/>
              </a:rPr>
              <a:t>(16*3)</a:t>
            </a:r>
            <a:r>
              <a:rPr lang="en-US" altLang="en-US" b="1" i="1" baseline="-25000">
                <a:latin typeface="Arial" charset="0"/>
              </a:rPr>
              <a:t> = </a:t>
            </a:r>
            <a:r>
              <a:rPr lang="en-US" altLang="en-US" sz="2800" b="1" i="1" baseline="-25000">
                <a:latin typeface="Arial" charset="0"/>
              </a:rPr>
              <a:t>65536 levels for each of three colors. 48 bit color</a:t>
            </a:r>
            <a:endParaRPr lang="en-US" altLang="en-US" sz="2800" b="1" baseline="-25000">
              <a:latin typeface="Frutiger Linotype" charset="0"/>
            </a:endParaRPr>
          </a:p>
          <a:p>
            <a:pPr>
              <a:spcBef>
                <a:spcPct val="50000"/>
              </a:spcBef>
            </a:pPr>
            <a:endParaRPr lang="en-US" altLang="en-US" sz="1000" baseline="-25000">
              <a:latin typeface="Frutiger Linotype" charset="0"/>
            </a:endParaRPr>
          </a:p>
          <a:p>
            <a:pPr>
              <a:spcBef>
                <a:spcPct val="50000"/>
              </a:spcBef>
            </a:pPr>
            <a:r>
              <a:rPr lang="en-US" altLang="en-US" baseline="-25000"/>
              <a:t>More commonly, a scanner’s or camera’s software will use the higher number of bits to provide a “delivered file” of lesser number of bits that is consistent with a user’s specific application. Future utility of this finished file is compromised though.</a:t>
            </a:r>
            <a:r>
              <a:rPr lang="en-US" altLang="en-US" baseline="-25000">
                <a:latin typeface="Frutiger Linotype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i="1" baseline="-25000">
              <a:latin typeface="Frutiger Linotype" charset="0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819400" y="304800"/>
            <a:ext cx="3538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u="sng" dirty="0">
                <a:solidFill>
                  <a:srgbClr val="FFC000"/>
                </a:solidFill>
              </a:rPr>
              <a:t>N bits – M Channels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059" y="407474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 u="sng">
                <a:solidFill>
                  <a:srgbClr val="FFC000"/>
                </a:solidFill>
                <a:latin typeface="Arial Rounded MT Bold" charset="0"/>
              </a:rPr>
              <a:t>Image </a:t>
            </a:r>
            <a:r>
              <a:rPr lang="en-US" altLang="en-US" sz="3200" b="1" u="sng" smtClean="0">
                <a:solidFill>
                  <a:srgbClr val="FFC000"/>
                </a:solidFill>
                <a:latin typeface="Arial Rounded MT Bold" charset="0"/>
              </a:rPr>
              <a:t>Processing</a:t>
            </a:r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320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000" smtClean="0">
                <a:latin typeface="Arial Rounded MT Bold" charset="0"/>
              </a:rPr>
              <a:t>- </a:t>
            </a:r>
            <a:r>
              <a:rPr lang="en-US" altLang="en-US" sz="2000" dirty="0">
                <a:latin typeface="Arial Rounded MT Bold" charset="0"/>
              </a:rPr>
              <a:t>the brains -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1493837"/>
            <a:ext cx="6629400" cy="45259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>
                <a:latin typeface="Arial Rounded MT Bold" charset="0"/>
              </a:rPr>
              <a:t>Image processing functions will affect imaging performance measurements. These include,</a:t>
            </a:r>
          </a:p>
          <a:p>
            <a:pPr lvl="1"/>
            <a:r>
              <a:rPr lang="en-US" altLang="en-US" sz="1800" dirty="0">
                <a:latin typeface="Arial Rounded MT Bold" charset="0"/>
              </a:rPr>
              <a:t>Image resizing, rotation</a:t>
            </a:r>
          </a:p>
          <a:p>
            <a:pPr lvl="1"/>
            <a:r>
              <a:rPr lang="en-US" altLang="en-US" sz="1800" dirty="0">
                <a:latin typeface="Arial Rounded MT Bold" charset="0"/>
              </a:rPr>
              <a:t>Sharpening</a:t>
            </a:r>
          </a:p>
          <a:p>
            <a:pPr lvl="1"/>
            <a:r>
              <a:rPr lang="en-US" altLang="en-US" sz="1800" dirty="0">
                <a:latin typeface="Arial Rounded MT Bold" charset="0"/>
              </a:rPr>
              <a:t>Tone/Color adjustments</a:t>
            </a:r>
          </a:p>
          <a:p>
            <a:pPr lvl="1"/>
            <a:r>
              <a:rPr lang="en-US" altLang="en-US" sz="1800" dirty="0">
                <a:latin typeface="Arial Rounded MT Bold" charset="0"/>
              </a:rPr>
              <a:t>Color profile changes</a:t>
            </a:r>
          </a:p>
          <a:p>
            <a:pPr lvl="1"/>
            <a:r>
              <a:rPr lang="en-US" altLang="en-US" sz="1800" dirty="0">
                <a:latin typeface="Arial Rounded MT Bold" charset="0"/>
              </a:rPr>
              <a:t>Noise reduction</a:t>
            </a:r>
          </a:p>
          <a:p>
            <a:pPr lvl="1"/>
            <a:endParaRPr lang="en-US" altLang="en-US" sz="1800" dirty="0">
              <a:latin typeface="Arial Rounded MT Bold" charset="0"/>
            </a:endParaRPr>
          </a:p>
          <a:p>
            <a:pPr lvl="1"/>
            <a:endParaRPr lang="en-US" altLang="en-US" sz="1800" dirty="0">
              <a:latin typeface="Arial Rounded MT Bold" charset="0"/>
            </a:endParaRPr>
          </a:p>
          <a:p>
            <a:r>
              <a:rPr lang="en-US" altLang="en-US" sz="1800" dirty="0">
                <a:latin typeface="Arial Rounded MT Bold" charset="0"/>
              </a:rPr>
              <a:t>Two approaches for performance measurement</a:t>
            </a:r>
          </a:p>
          <a:p>
            <a:pPr lvl="1"/>
            <a:r>
              <a:rPr lang="en-US" altLang="en-US" sz="1800" u="sng" dirty="0">
                <a:latin typeface="Arial Rounded MT Bold" charset="0"/>
              </a:rPr>
              <a:t>Practice</a:t>
            </a:r>
            <a:r>
              <a:rPr lang="en-US" altLang="en-US" sz="1800" dirty="0">
                <a:latin typeface="Arial Rounded MT Bold" charset="0"/>
              </a:rPr>
              <a:t> - measure the “</a:t>
            </a:r>
            <a:r>
              <a:rPr lang="en-US" altLang="en-US" sz="1800" i="1" dirty="0">
                <a:latin typeface="Arial Rounded MT Bold" charset="0"/>
              </a:rPr>
              <a:t>as delivered” </a:t>
            </a:r>
            <a:r>
              <a:rPr lang="en-US" altLang="en-US" sz="1800" dirty="0">
                <a:latin typeface="Arial Rounded MT Bold" charset="0"/>
              </a:rPr>
              <a:t>image file consistent with workflow practices.</a:t>
            </a:r>
          </a:p>
          <a:p>
            <a:pPr lvl="1"/>
            <a:r>
              <a:rPr lang="en-US" altLang="en-US" sz="1800" u="sng" dirty="0">
                <a:latin typeface="Arial Rounded MT Bold" charset="0"/>
              </a:rPr>
              <a:t>Benchmarking</a:t>
            </a:r>
            <a:r>
              <a:rPr lang="en-US" altLang="en-US" sz="1800" dirty="0">
                <a:latin typeface="Arial Rounded MT Bold" charset="0"/>
              </a:rPr>
              <a:t> – measure the raw image file with as many functions as possible disabled.</a:t>
            </a:r>
          </a:p>
        </p:txBody>
      </p:sp>
      <p:pic>
        <p:nvPicPr>
          <p:cNvPr id="727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2303463" cy="278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2895600" y="2667000"/>
            <a:ext cx="3657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18536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15613" y="6402771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524000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/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904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22250"/>
            <a:ext cx="8229600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rgbClr val="FFC000"/>
                </a:solidFill>
                <a:latin typeface="Arial Rounded MT Bold" charset="0"/>
              </a:rPr>
              <a:t>-Targets -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400" dirty="0">
                <a:latin typeface="Arial Rounded MT Bold" charset="0"/>
              </a:rPr>
              <a:t>a requirement for disposable dog biscuit packaging</a:t>
            </a:r>
            <a:endParaRPr lang="en-US" altLang="en-US" sz="3200" dirty="0"/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038600" cy="322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736725" y="51419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2420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77" y="1295400"/>
            <a:ext cx="692462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277260"/>
            <a:ext cx="4261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Targets as Jewelry ?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07366"/>
              </p:ext>
            </p:extLst>
          </p:nvPr>
        </p:nvGraphicFramePr>
        <p:xfrm>
          <a:off x="1447800" y="2640089"/>
          <a:ext cx="1139825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94" name="Image" r:id="rId3" imgW="1752381" imgH="2184127" progId="">
                  <p:embed/>
                </p:oleObj>
              </mc:Choice>
              <mc:Fallback>
                <p:oleObj name="Image" r:id="rId3" imgW="1752381" imgH="21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640089"/>
                        <a:ext cx="1139825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43000" y="1782839"/>
            <a:ext cx="7010400" cy="2743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Picture 6" descr="MP90039009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68689"/>
            <a:ext cx="99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Grp="1" noChangeArrowheads="1"/>
          </p:cNvSpPr>
          <p:nvPr>
            <p:ph type="title" sz="quarter"/>
          </p:nvPr>
        </p:nvSpPr>
        <p:spPr bwMode="auto">
          <a:xfrm>
            <a:off x="609600" y="533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65000"/>
              </a:lnSpc>
            </a:pPr>
            <a:r>
              <a:rPr lang="en-US" altLang="en-US" sz="3200" dirty="0" smtClean="0">
                <a:solidFill>
                  <a:srgbClr val="F4C71A"/>
                </a:solidFill>
                <a:latin typeface="Arial Rounded MT Bold" charset="0"/>
              </a:rPr>
              <a:t>Targets</a:t>
            </a:r>
            <a:r>
              <a:rPr lang="en-US" altLang="en-US" sz="2800" dirty="0" smtClean="0">
                <a:solidFill>
                  <a:srgbClr val="F4C71A"/>
                </a:solidFill>
                <a:latin typeface="Arial Rounded MT Bold" charset="0"/>
              </a:rPr>
              <a:t/>
            </a:r>
            <a:br>
              <a:rPr lang="en-US" altLang="en-US" sz="2800" dirty="0" smtClean="0">
                <a:solidFill>
                  <a:srgbClr val="F4C71A"/>
                </a:solidFill>
                <a:latin typeface="Arial Rounded MT Bold" charset="0"/>
              </a:rPr>
            </a:br>
            <a:r>
              <a:rPr lang="en-US" altLang="en-US" sz="2800" dirty="0">
                <a:solidFill>
                  <a:srgbClr val="F4C71A"/>
                </a:solidFill>
                <a:latin typeface="Arial Rounded MT Bold" charset="0"/>
              </a:rPr>
              <a:t/>
            </a:r>
            <a:br>
              <a:rPr lang="en-US" altLang="en-US" sz="2800" dirty="0">
                <a:solidFill>
                  <a:srgbClr val="F4C71A"/>
                </a:solidFill>
                <a:latin typeface="Arial Rounded MT Bold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 Rounded MT Bold" charset="0"/>
              </a:rPr>
              <a:t>- Health checks for detecting imaging ills- </a:t>
            </a:r>
            <a:br>
              <a:rPr lang="en-US" altLang="en-US" sz="2000" dirty="0" smtClean="0">
                <a:solidFill>
                  <a:schemeClr val="tx1"/>
                </a:solidFill>
                <a:latin typeface="Arial Rounded MT Bold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 Rounded MT Bold" charset="0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Arial Rounded MT Bold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 Rounded MT Bold" charset="0"/>
              </a:rPr>
              <a:t>- Act as ground truth for before / after evaluation -</a:t>
            </a:r>
            <a:endParaRPr lang="en-US" altLang="en-US" sz="2000" u="sng" dirty="0">
              <a:solidFill>
                <a:schemeClr val="tx1"/>
              </a:solidFill>
              <a:latin typeface="Arial Rounded MT Bold" charset="0"/>
            </a:endParaRPr>
          </a:p>
        </p:txBody>
      </p:sp>
      <p:pic>
        <p:nvPicPr>
          <p:cNvPr id="9" name="Picture 8" descr="MP900438755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68689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C900013034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78089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756056"/>
              </p:ext>
            </p:extLst>
          </p:nvPr>
        </p:nvGraphicFramePr>
        <p:xfrm>
          <a:off x="5486400" y="2640089"/>
          <a:ext cx="11128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95" name="Image" r:id="rId8" imgW="1511111" imgH="2069841" progId="">
                  <p:embed/>
                </p:oleObj>
              </mc:Choice>
              <mc:Fallback>
                <p:oleObj name="Image" r:id="rId8" imgW="1511111" imgH="206984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640089"/>
                        <a:ext cx="1112838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62200" y="3173489"/>
            <a:ext cx="1143000" cy="457200"/>
            <a:chOff x="1392" y="1392"/>
            <a:chExt cx="864" cy="264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885" y="1392"/>
              <a:ext cx="94" cy="46"/>
            </a:xfrm>
            <a:custGeom>
              <a:avLst/>
              <a:gdLst>
                <a:gd name="T0" fmla="*/ 67 w 105"/>
                <a:gd name="T1" fmla="*/ 14 h 56"/>
                <a:gd name="T2" fmla="*/ 0 w 105"/>
                <a:gd name="T3" fmla="*/ 25 h 56"/>
                <a:gd name="T4" fmla="*/ 0 w 105"/>
                <a:gd name="T5" fmla="*/ 14 h 56"/>
                <a:gd name="T6" fmla="*/ 0 w 105"/>
                <a:gd name="T7" fmla="*/ 0 h 56"/>
                <a:gd name="T8" fmla="*/ 67 w 105"/>
                <a:gd name="T9" fmla="*/ 1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993" y="1471"/>
              <a:ext cx="94" cy="47"/>
            </a:xfrm>
            <a:custGeom>
              <a:avLst/>
              <a:gdLst>
                <a:gd name="T0" fmla="*/ 67 w 105"/>
                <a:gd name="T1" fmla="*/ 16 h 56"/>
                <a:gd name="T2" fmla="*/ 0 w 105"/>
                <a:gd name="T3" fmla="*/ 28 h 56"/>
                <a:gd name="T4" fmla="*/ 0 w 105"/>
                <a:gd name="T5" fmla="*/ 16 h 56"/>
                <a:gd name="T6" fmla="*/ 0 w 105"/>
                <a:gd name="T7" fmla="*/ 0 h 56"/>
                <a:gd name="T8" fmla="*/ 67 w 105"/>
                <a:gd name="T9" fmla="*/ 1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100" y="1551"/>
              <a:ext cx="95" cy="45"/>
            </a:xfrm>
            <a:custGeom>
              <a:avLst/>
              <a:gdLst>
                <a:gd name="T0" fmla="*/ 68 w 106"/>
                <a:gd name="T1" fmla="*/ 13 h 55"/>
                <a:gd name="T2" fmla="*/ 0 w 106"/>
                <a:gd name="T3" fmla="*/ 25 h 55"/>
                <a:gd name="T4" fmla="*/ 0 w 106"/>
                <a:gd name="T5" fmla="*/ 13 h 55"/>
                <a:gd name="T6" fmla="*/ 0 w 106"/>
                <a:gd name="T7" fmla="*/ 0 h 55"/>
                <a:gd name="T8" fmla="*/ 68 w 106"/>
                <a:gd name="T9" fmla="*/ 1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5"/>
                <a:gd name="T17" fmla="*/ 106 w 10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5">
                  <a:moveTo>
                    <a:pt x="106" y="31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06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161" y="1610"/>
              <a:ext cx="95" cy="46"/>
            </a:xfrm>
            <a:custGeom>
              <a:avLst/>
              <a:gdLst>
                <a:gd name="T0" fmla="*/ 68 w 106"/>
                <a:gd name="T1" fmla="*/ 14 h 56"/>
                <a:gd name="T2" fmla="*/ 0 w 106"/>
                <a:gd name="T3" fmla="*/ 25 h 56"/>
                <a:gd name="T4" fmla="*/ 0 w 106"/>
                <a:gd name="T5" fmla="*/ 14 h 56"/>
                <a:gd name="T6" fmla="*/ 0 w 106"/>
                <a:gd name="T7" fmla="*/ 0 h 56"/>
                <a:gd name="T8" fmla="*/ 68 w 106"/>
                <a:gd name="T9" fmla="*/ 1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6"/>
                <a:gd name="T17" fmla="*/ 106 w 10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6">
                  <a:moveTo>
                    <a:pt x="106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1392" y="1418"/>
              <a:ext cx="769" cy="219"/>
              <a:chOff x="1392" y="1418"/>
              <a:chExt cx="769" cy="219"/>
            </a:xfrm>
          </p:grpSpPr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flipH="1">
                <a:off x="1392" y="1418"/>
                <a:ext cx="49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H="1">
                <a:off x="1500" y="1498"/>
                <a:ext cx="49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 flipH="1">
                <a:off x="1608" y="1576"/>
                <a:ext cx="49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flipH="1">
                <a:off x="1669" y="1636"/>
                <a:ext cx="49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81200" y="1859039"/>
            <a:ext cx="455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light</a:t>
            </a:r>
          </a:p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source</a:t>
            </a:r>
            <a:endParaRPr lang="en-US" altLang="en-US" sz="1200" i="1" baseline="-25000">
              <a:solidFill>
                <a:schemeClr val="tx1"/>
              </a:solidFill>
              <a:latin typeface="Frutiger Linotype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810000" y="3935489"/>
            <a:ext cx="5064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Image </a:t>
            </a:r>
          </a:p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forming</a:t>
            </a:r>
          </a:p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 optics</a:t>
            </a:r>
            <a:endParaRPr lang="en-US" altLang="en-US" sz="1200" i="1" baseline="-25000">
              <a:solidFill>
                <a:schemeClr val="tx1"/>
              </a:solidFill>
              <a:latin typeface="Frutiger Linotype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486400" y="4087889"/>
            <a:ext cx="762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sensor</a:t>
            </a:r>
            <a:endParaRPr lang="en-US" altLang="en-US" sz="1200" i="1" baseline="-25000">
              <a:solidFill>
                <a:schemeClr val="tx1"/>
              </a:solidFill>
              <a:latin typeface="Frutiger Linotype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676400" y="4087889"/>
            <a:ext cx="4889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200" i="1">
                <a:solidFill>
                  <a:srgbClr val="000000"/>
                </a:solidFill>
                <a:latin typeface="Frutiger Linotype" charset="0"/>
              </a:rPr>
              <a:t>sample</a:t>
            </a:r>
            <a:endParaRPr lang="en-US" altLang="en-US" sz="1200" i="1" baseline="-25000">
              <a:solidFill>
                <a:schemeClr val="tx1"/>
              </a:solidFill>
              <a:latin typeface="Frutiger Linotype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858000" y="3740227"/>
            <a:ext cx="10668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i="1" baseline="-25000">
                <a:solidFill>
                  <a:schemeClr val="tx1"/>
                </a:solidFill>
                <a:latin typeface="Frutiger Linotype" charset="0"/>
              </a:rPr>
              <a:t>User Interface &amp; Processing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1400" i="1" baseline="-25000">
              <a:solidFill>
                <a:schemeClr val="tx1"/>
              </a:solidFill>
              <a:latin typeface="Frutiger Linotype" charset="0"/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495800" y="3021089"/>
            <a:ext cx="1003300" cy="431800"/>
            <a:chOff x="2832" y="1248"/>
            <a:chExt cx="824" cy="368"/>
          </a:xfrm>
        </p:grpSpPr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2904" y="1248"/>
              <a:ext cx="1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 rot="447557">
              <a:off x="3522" y="1499"/>
              <a:ext cx="134" cy="45"/>
            </a:xfrm>
            <a:custGeom>
              <a:avLst/>
              <a:gdLst>
                <a:gd name="T0" fmla="*/ 271 w 106"/>
                <a:gd name="T1" fmla="*/ 13 h 55"/>
                <a:gd name="T2" fmla="*/ 0 w 106"/>
                <a:gd name="T3" fmla="*/ 25 h 55"/>
                <a:gd name="T4" fmla="*/ 0 w 106"/>
                <a:gd name="T5" fmla="*/ 13 h 55"/>
                <a:gd name="T6" fmla="*/ 0 w 106"/>
                <a:gd name="T7" fmla="*/ 0 h 55"/>
                <a:gd name="T8" fmla="*/ 271 w 106"/>
                <a:gd name="T9" fmla="*/ 1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5"/>
                <a:gd name="T17" fmla="*/ 106 w 10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5">
                  <a:moveTo>
                    <a:pt x="106" y="31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06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rot="875412">
              <a:off x="3517" y="1492"/>
              <a:ext cx="131" cy="48"/>
            </a:xfrm>
            <a:custGeom>
              <a:avLst/>
              <a:gdLst>
                <a:gd name="T0" fmla="*/ 247 w 106"/>
                <a:gd name="T1" fmla="*/ 17 h 56"/>
                <a:gd name="T2" fmla="*/ 0 w 106"/>
                <a:gd name="T3" fmla="*/ 30 h 56"/>
                <a:gd name="T4" fmla="*/ 0 w 106"/>
                <a:gd name="T5" fmla="*/ 17 h 56"/>
                <a:gd name="T6" fmla="*/ 0 w 106"/>
                <a:gd name="T7" fmla="*/ 0 h 56"/>
                <a:gd name="T8" fmla="*/ 247 w 106"/>
                <a:gd name="T9" fmla="*/ 1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6"/>
                <a:gd name="T17" fmla="*/ 106 w 10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6">
                  <a:moveTo>
                    <a:pt x="106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rot="21002716" flipV="1">
              <a:off x="3522" y="1540"/>
              <a:ext cx="131" cy="48"/>
            </a:xfrm>
            <a:custGeom>
              <a:avLst/>
              <a:gdLst>
                <a:gd name="T0" fmla="*/ 247 w 106"/>
                <a:gd name="T1" fmla="*/ 17 h 56"/>
                <a:gd name="T2" fmla="*/ 0 w 106"/>
                <a:gd name="T3" fmla="*/ 30 h 56"/>
                <a:gd name="T4" fmla="*/ 0 w 106"/>
                <a:gd name="T5" fmla="*/ 17 h 56"/>
                <a:gd name="T6" fmla="*/ 0 w 106"/>
                <a:gd name="T7" fmla="*/ 0 h 56"/>
                <a:gd name="T8" fmla="*/ 247 w 106"/>
                <a:gd name="T9" fmla="*/ 1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6"/>
                <a:gd name="T17" fmla="*/ 106 w 10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6">
                  <a:moveTo>
                    <a:pt x="106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2832" y="1392"/>
              <a:ext cx="824" cy="224"/>
              <a:chOff x="2832" y="1407"/>
              <a:chExt cx="824" cy="224"/>
            </a:xfrm>
          </p:grpSpPr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 rot="447557" flipH="1">
                <a:off x="2832" y="1471"/>
                <a:ext cx="69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3"/>
              <p:cNvSpPr>
                <a:spLocks noChangeShapeType="1"/>
              </p:cNvSpPr>
              <p:nvPr/>
            </p:nvSpPr>
            <p:spPr bwMode="auto">
              <a:xfrm rot="875412" flipH="1">
                <a:off x="2843" y="1407"/>
                <a:ext cx="68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 rot="-597284" flipH="1" flipV="1">
                <a:off x="2847" y="1630"/>
                <a:ext cx="68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" name="Group 35"/>
              <p:cNvGrpSpPr>
                <a:grpSpLocks/>
              </p:cNvGrpSpPr>
              <p:nvPr/>
            </p:nvGrpSpPr>
            <p:grpSpPr bwMode="auto">
              <a:xfrm>
                <a:off x="2845" y="1513"/>
                <a:ext cx="811" cy="57"/>
                <a:chOff x="3026" y="2314"/>
                <a:chExt cx="811" cy="57"/>
              </a:xfrm>
            </p:grpSpPr>
            <p:sp>
              <p:nvSpPr>
                <p:cNvPr id="37" name="Freeform 36"/>
                <p:cNvSpPr>
                  <a:spLocks/>
                </p:cNvSpPr>
                <p:nvPr/>
              </p:nvSpPr>
              <p:spPr bwMode="auto">
                <a:xfrm rot="21323613" flipV="1">
                  <a:off x="3706" y="2314"/>
                  <a:ext cx="131" cy="55"/>
                </a:xfrm>
                <a:custGeom>
                  <a:avLst/>
                  <a:gdLst>
                    <a:gd name="T0" fmla="*/ 247 w 106"/>
                    <a:gd name="T1" fmla="*/ 31 h 55"/>
                    <a:gd name="T2" fmla="*/ 0 w 106"/>
                    <a:gd name="T3" fmla="*/ 55 h 55"/>
                    <a:gd name="T4" fmla="*/ 0 w 106"/>
                    <a:gd name="T5" fmla="*/ 31 h 55"/>
                    <a:gd name="T6" fmla="*/ 0 w 106"/>
                    <a:gd name="T7" fmla="*/ 0 h 55"/>
                    <a:gd name="T8" fmla="*/ 247 w 106"/>
                    <a:gd name="T9" fmla="*/ 31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"/>
                    <a:gd name="T16" fmla="*/ 0 h 55"/>
                    <a:gd name="T17" fmla="*/ 106 w 106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" h="55">
                      <a:moveTo>
                        <a:pt x="106" y="31"/>
                      </a:moveTo>
                      <a:lnTo>
                        <a:pt x="0" y="55"/>
                      </a:lnTo>
                      <a:lnTo>
                        <a:pt x="0" y="31"/>
                      </a:lnTo>
                      <a:lnTo>
                        <a:pt x="0" y="0"/>
                      </a:lnTo>
                      <a:lnTo>
                        <a:pt x="106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2pPr>
                  <a:lvl3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3pPr>
                  <a:lvl4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4pPr>
                  <a:lvl5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en-US" altLang="en-US"/>
                </a:p>
              </p:txBody>
            </p:sp>
            <p:sp>
              <p:nvSpPr>
                <p:cNvPr id="38" name="Line 37"/>
                <p:cNvSpPr>
                  <a:spLocks noChangeShapeType="1"/>
                </p:cNvSpPr>
                <p:nvPr/>
              </p:nvSpPr>
              <p:spPr bwMode="auto">
                <a:xfrm rot="-276387" flipH="1" flipV="1">
                  <a:off x="3026" y="2370"/>
                  <a:ext cx="68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6553200" y="3402089"/>
            <a:ext cx="3048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7772400" y="4602239"/>
            <a:ext cx="1143000" cy="43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 baseline="-25000">
                <a:solidFill>
                  <a:schemeClr val="tx1"/>
                </a:solidFill>
                <a:latin typeface="Frutiger Linotype" charset="0"/>
              </a:rPr>
              <a:t>Digital image file</a:t>
            </a: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7848600" y="3230639"/>
            <a:ext cx="45720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905000" y="2487689"/>
            <a:ext cx="1066800" cy="381000"/>
            <a:chOff x="1195" y="899"/>
            <a:chExt cx="761" cy="253"/>
          </a:xfrm>
        </p:grpSpPr>
        <p:sp>
          <p:nvSpPr>
            <p:cNvPr id="43" name="Freeform 42"/>
            <p:cNvSpPr>
              <a:spLocks/>
            </p:cNvSpPr>
            <p:nvPr/>
          </p:nvSpPr>
          <p:spPr bwMode="auto">
            <a:xfrm rot="8536455">
              <a:off x="1374" y="1086"/>
              <a:ext cx="84" cy="59"/>
            </a:xfrm>
            <a:custGeom>
              <a:avLst/>
              <a:gdLst>
                <a:gd name="T0" fmla="*/ 43 w 105"/>
                <a:gd name="T1" fmla="*/ 40 h 56"/>
                <a:gd name="T2" fmla="*/ 0 w 105"/>
                <a:gd name="T3" fmla="*/ 68 h 56"/>
                <a:gd name="T4" fmla="*/ 0 w 105"/>
                <a:gd name="T5" fmla="*/ 40 h 56"/>
                <a:gd name="T6" fmla="*/ 0 w 105"/>
                <a:gd name="T7" fmla="*/ 0 h 56"/>
                <a:gd name="T8" fmla="*/ 43 w 105"/>
                <a:gd name="T9" fmla="*/ 4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1195" y="1034"/>
              <a:ext cx="382" cy="118"/>
              <a:chOff x="1195" y="1033"/>
              <a:chExt cx="382" cy="118"/>
            </a:xfrm>
          </p:grpSpPr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 rot="8536455">
                <a:off x="1284" y="1060"/>
                <a:ext cx="84" cy="59"/>
              </a:xfrm>
              <a:custGeom>
                <a:avLst/>
                <a:gdLst>
                  <a:gd name="T0" fmla="*/ 42 w 106"/>
                  <a:gd name="T1" fmla="*/ 41 h 55"/>
                  <a:gd name="T2" fmla="*/ 0 w 106"/>
                  <a:gd name="T3" fmla="*/ 73 h 55"/>
                  <a:gd name="T4" fmla="*/ 0 w 106"/>
                  <a:gd name="T5" fmla="*/ 41 h 55"/>
                  <a:gd name="T6" fmla="*/ 0 w 106"/>
                  <a:gd name="T7" fmla="*/ 0 h 55"/>
                  <a:gd name="T8" fmla="*/ 42 w 106"/>
                  <a:gd name="T9" fmla="*/ 4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5"/>
                  <a:gd name="T17" fmla="*/ 106 w 10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5">
                    <a:moveTo>
                      <a:pt x="106" y="31"/>
                    </a:moveTo>
                    <a:lnTo>
                      <a:pt x="0" y="55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06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 rot="8536455">
                <a:off x="1195" y="1033"/>
                <a:ext cx="84" cy="59"/>
              </a:xfrm>
              <a:custGeom>
                <a:avLst/>
                <a:gdLst>
                  <a:gd name="T0" fmla="*/ 42 w 106"/>
                  <a:gd name="T1" fmla="*/ 40 h 56"/>
                  <a:gd name="T2" fmla="*/ 0 w 106"/>
                  <a:gd name="T3" fmla="*/ 68 h 56"/>
                  <a:gd name="T4" fmla="*/ 0 w 106"/>
                  <a:gd name="T5" fmla="*/ 40 h 56"/>
                  <a:gd name="T6" fmla="*/ 0 w 106"/>
                  <a:gd name="T7" fmla="*/ 0 h 56"/>
                  <a:gd name="T8" fmla="*/ 42 w 106"/>
                  <a:gd name="T9" fmla="*/ 4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6"/>
                  <a:gd name="T17" fmla="*/ 106 w 106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6">
                    <a:moveTo>
                      <a:pt x="106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06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 rot="8536455">
                <a:off x="1493" y="1092"/>
                <a:ext cx="84" cy="59"/>
              </a:xfrm>
              <a:custGeom>
                <a:avLst/>
                <a:gdLst>
                  <a:gd name="T0" fmla="*/ 43 w 105"/>
                  <a:gd name="T1" fmla="*/ 40 h 56"/>
                  <a:gd name="T2" fmla="*/ 0 w 105"/>
                  <a:gd name="T3" fmla="*/ 68 h 56"/>
                  <a:gd name="T4" fmla="*/ 0 w 105"/>
                  <a:gd name="T5" fmla="*/ 40 h 56"/>
                  <a:gd name="T6" fmla="*/ 0 w 105"/>
                  <a:gd name="T7" fmla="*/ 0 h 56"/>
                  <a:gd name="T8" fmla="*/ 43 w 105"/>
                  <a:gd name="T9" fmla="*/ 4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6"/>
                  <a:gd name="T17" fmla="*/ 105 w 10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6">
                    <a:moveTo>
                      <a:pt x="105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0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grpSp>
          <p:nvGrpSpPr>
            <p:cNvPr id="45" name="Group 47"/>
            <p:cNvGrpSpPr>
              <a:grpSpLocks/>
            </p:cNvGrpSpPr>
            <p:nvPr/>
          </p:nvGrpSpPr>
          <p:grpSpPr bwMode="auto">
            <a:xfrm>
              <a:off x="1221" y="899"/>
              <a:ext cx="735" cy="60"/>
              <a:chOff x="1221" y="899"/>
              <a:chExt cx="735" cy="60"/>
            </a:xfrm>
          </p:grpSpPr>
          <p:sp>
            <p:nvSpPr>
              <p:cNvPr id="46" name="Line 48"/>
              <p:cNvSpPr>
                <a:spLocks noChangeShapeType="1"/>
              </p:cNvSpPr>
              <p:nvPr/>
            </p:nvSpPr>
            <p:spPr bwMode="auto">
              <a:xfrm rot="8536455" flipH="1">
                <a:off x="1400" y="952"/>
                <a:ext cx="4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9"/>
              <p:cNvSpPr>
                <a:spLocks noChangeShapeType="1"/>
              </p:cNvSpPr>
              <p:nvPr/>
            </p:nvSpPr>
            <p:spPr bwMode="auto">
              <a:xfrm rot="8536455" flipH="1">
                <a:off x="1311" y="926"/>
                <a:ext cx="43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50"/>
              <p:cNvSpPr>
                <a:spLocks noChangeShapeType="1"/>
              </p:cNvSpPr>
              <p:nvPr/>
            </p:nvSpPr>
            <p:spPr bwMode="auto">
              <a:xfrm rot="8536455" flipH="1">
                <a:off x="1221" y="899"/>
                <a:ext cx="4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51"/>
              <p:cNvSpPr>
                <a:spLocks noChangeShapeType="1"/>
              </p:cNvSpPr>
              <p:nvPr/>
            </p:nvSpPr>
            <p:spPr bwMode="auto">
              <a:xfrm rot="8536455" flipH="1">
                <a:off x="1519" y="958"/>
                <a:ext cx="4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59439"/>
            <a:ext cx="2451028" cy="2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405127"/>
              </p:ext>
            </p:extLst>
          </p:nvPr>
        </p:nvGraphicFramePr>
        <p:xfrm>
          <a:off x="1295400" y="2544839"/>
          <a:ext cx="131763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596" name="Image" r:id="rId11" imgW="514014" imgH="4409524" progId="">
                  <p:embed/>
                </p:oleObj>
              </mc:Choice>
              <mc:Fallback>
                <p:oleObj name="Image" r:id="rId11" imgW="5140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544839"/>
                        <a:ext cx="131763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Freeform 55"/>
          <p:cNvSpPr>
            <a:spLocks/>
          </p:cNvSpPr>
          <p:nvPr/>
        </p:nvSpPr>
        <p:spPr bwMode="auto">
          <a:xfrm>
            <a:off x="609600" y="3230639"/>
            <a:ext cx="533400" cy="1828800"/>
          </a:xfrm>
          <a:custGeom>
            <a:avLst/>
            <a:gdLst>
              <a:gd name="T0" fmla="*/ 2147483647 w 336"/>
              <a:gd name="T1" fmla="*/ 0 h 1152"/>
              <a:gd name="T2" fmla="*/ 0 w 336"/>
              <a:gd name="T3" fmla="*/ 0 h 1152"/>
              <a:gd name="T4" fmla="*/ 0 w 336"/>
              <a:gd name="T5" fmla="*/ 2147483647 h 1152"/>
              <a:gd name="T6" fmla="*/ 0 60000 65536"/>
              <a:gd name="T7" fmla="*/ 0 60000 65536"/>
              <a:gd name="T8" fmla="*/ 0 60000 65536"/>
              <a:gd name="T9" fmla="*/ 0 w 336"/>
              <a:gd name="T10" fmla="*/ 0 h 1152"/>
              <a:gd name="T11" fmla="*/ 336 w 336"/>
              <a:gd name="T12" fmla="*/ 1152 h 1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1152">
                <a:moveTo>
                  <a:pt x="336" y="0"/>
                </a:moveTo>
                <a:lnTo>
                  <a:pt x="0" y="0"/>
                </a:lnTo>
                <a:lnTo>
                  <a:pt x="0" y="115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6" name="Freeform 56"/>
          <p:cNvSpPr>
            <a:spLocks/>
          </p:cNvSpPr>
          <p:nvPr/>
        </p:nvSpPr>
        <p:spPr bwMode="auto">
          <a:xfrm>
            <a:off x="7543800" y="5059439"/>
            <a:ext cx="762000" cy="609600"/>
          </a:xfrm>
          <a:custGeom>
            <a:avLst/>
            <a:gdLst>
              <a:gd name="T0" fmla="*/ 2147483647 w 480"/>
              <a:gd name="T1" fmla="*/ 0 h 384"/>
              <a:gd name="T2" fmla="*/ 2147483647 w 480"/>
              <a:gd name="T3" fmla="*/ 2147483647 h 384"/>
              <a:gd name="T4" fmla="*/ 0 w 480"/>
              <a:gd name="T5" fmla="*/ 2147483647 h 384"/>
              <a:gd name="T6" fmla="*/ 0 60000 65536"/>
              <a:gd name="T7" fmla="*/ 0 60000 65536"/>
              <a:gd name="T8" fmla="*/ 0 60000 65536"/>
              <a:gd name="T9" fmla="*/ 0 w 480"/>
              <a:gd name="T10" fmla="*/ 0 h 384"/>
              <a:gd name="T11" fmla="*/ 480 w 48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384">
                <a:moveTo>
                  <a:pt x="480" y="0"/>
                </a:moveTo>
                <a:lnTo>
                  <a:pt x="480" y="384"/>
                </a:lnTo>
                <a:lnTo>
                  <a:pt x="0" y="384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685800" y="5601248"/>
            <a:ext cx="2759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tx1"/>
                </a:solidFill>
              </a:rPr>
              <a:t>Targets and Performance </a:t>
            </a:r>
          </a:p>
          <a:p>
            <a:pPr algn="ctr" eaLnBrk="1" hangingPunct="1"/>
            <a:r>
              <a:rPr lang="en-US" altLang="en-US" sz="1600" dirty="0">
                <a:solidFill>
                  <a:schemeClr val="tx1"/>
                </a:solidFill>
              </a:rPr>
              <a:t>Analysis Software</a:t>
            </a:r>
          </a:p>
        </p:txBody>
      </p:sp>
      <p:pic>
        <p:nvPicPr>
          <p:cNvPr id="5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57" y="4851477"/>
            <a:ext cx="2218643" cy="13969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94968" y="6468297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5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152400"/>
            <a:ext cx="6934200" cy="6858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What you’ll see</a:t>
            </a:r>
            <a:br>
              <a:rPr lang="en-US" altLang="en-US" sz="320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320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320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400">
                <a:solidFill>
                  <a:srgbClr val="FFC000"/>
                </a:solidFill>
                <a:latin typeface="Arial Rounded MT Bold" charset="0"/>
              </a:rPr>
              <a:t>	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524000"/>
            <a:ext cx="7162800" cy="335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Background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Space + Light = Image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Image Digitization 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Digitization </a:t>
            </a:r>
            <a:r>
              <a:rPr lang="en-US" altLang="en-US" sz="2400" dirty="0">
                <a:latin typeface="Arial Rounded MT Bold" charset="0"/>
              </a:rPr>
              <a:t>h</a:t>
            </a:r>
            <a:r>
              <a:rPr lang="en-US" altLang="en-US" sz="2400" dirty="0" smtClean="0">
                <a:latin typeface="Arial Rounded MT Bold" charset="0"/>
              </a:rPr>
              <a:t>ardware components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Vocabulary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Performance Metrics - Signal &amp; Noise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Tone, White Balance, Color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Resolution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Noise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Artifacts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Workflow Monitoring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latin typeface="Arial Rounded MT Bold" charset="0"/>
              </a:rPr>
              <a:t>Test plans</a:t>
            </a:r>
            <a:endParaRPr lang="en-US" altLang="en-US" sz="2400" dirty="0">
              <a:latin typeface="Arial Rounded MT Bold" charset="0"/>
            </a:endParaRPr>
          </a:p>
          <a:p>
            <a:pPr>
              <a:lnSpc>
                <a:spcPct val="80000"/>
              </a:lnSpc>
            </a:pPr>
            <a:endParaRPr lang="en-US" altLang="en-US" sz="2400" dirty="0">
              <a:latin typeface="Arial Rounded MT Bold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2400" dirty="0">
              <a:latin typeface="Arial Rounded MT Bold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381750"/>
            <a:ext cx="3429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07514" y="6463097"/>
            <a:ext cx="3263901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C000"/>
                </a:solidFill>
              </a:rPr>
              <a:t>How metrics are used </a:t>
            </a:r>
            <a:r>
              <a:rPr lang="en-US" altLang="en-US" sz="2800" dirty="0" smtClean="0">
                <a:solidFill>
                  <a:srgbClr val="FFC000"/>
                </a:solidFill>
              </a:rPr>
              <a:t/>
            </a:r>
            <a:br>
              <a:rPr lang="en-US" altLang="en-US" sz="2800" dirty="0" smtClean="0">
                <a:solidFill>
                  <a:srgbClr val="FFC000"/>
                </a:solidFill>
              </a:rPr>
            </a:br>
            <a:r>
              <a:rPr lang="en-US" altLang="en-US" sz="2800" dirty="0" smtClean="0">
                <a:solidFill>
                  <a:srgbClr val="FFC000"/>
                </a:solidFill>
              </a:rPr>
              <a:t>to </a:t>
            </a:r>
            <a:r>
              <a:rPr lang="en-US" altLang="en-US" sz="2800" dirty="0">
                <a:solidFill>
                  <a:srgbClr val="FFC000"/>
                </a:solidFill>
              </a:rPr>
              <a:t>measure performance ?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533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u="sng" smtClean="0">
                <a:latin typeface="Arial Rounded MT Bold" charset="0"/>
              </a:rPr>
              <a:t>Accuracy</a:t>
            </a:r>
            <a:r>
              <a:rPr lang="en-US" altLang="en-US" sz="2000" smtClean="0">
                <a:latin typeface="Arial Rounded MT Bold" charset="0"/>
              </a:rPr>
              <a:t> - Image values from a target are compared with established aim values. These values are typically use-case dependent.</a:t>
            </a:r>
            <a:endParaRPr lang="en-US" altLang="en-US" sz="2000">
              <a:latin typeface="Arial Rounded MT Bold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57200" y="3124200"/>
            <a:ext cx="52578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u="sng">
                <a:latin typeface="Arial Rounded MT Bold" charset="0"/>
              </a:rPr>
              <a:t>Precision</a:t>
            </a:r>
            <a:r>
              <a:rPr lang="en-US" altLang="en-US" sz="2000">
                <a:latin typeface="Arial Rounded MT Bold" charset="0"/>
              </a:rPr>
              <a:t> - Tolerances around these  aims are also provided. Small tolerances imply greater precision but also higher production costs. The opposite is true for large tolerances.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85800" y="5226050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latin typeface="Arial Rounded MT Bold" charset="0"/>
              </a:rPr>
              <a:t>Consistent performance is often more important than accuracy. </a:t>
            </a:r>
          </a:p>
        </p:txBody>
      </p:sp>
      <p:grpSp>
        <p:nvGrpSpPr>
          <p:cNvPr id="45" name="Group 39"/>
          <p:cNvGrpSpPr>
            <a:grpSpLocks/>
          </p:cNvGrpSpPr>
          <p:nvPr/>
        </p:nvGrpSpPr>
        <p:grpSpPr bwMode="auto">
          <a:xfrm>
            <a:off x="5999163" y="1371600"/>
            <a:ext cx="2819400" cy="4587875"/>
            <a:chOff x="3779" y="864"/>
            <a:chExt cx="1776" cy="2890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>
              <a:off x="3840" y="864"/>
              <a:ext cx="1229" cy="1229"/>
              <a:chOff x="3210" y="942"/>
              <a:chExt cx="1555" cy="1555"/>
            </a:xfrm>
          </p:grpSpPr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3210" y="942"/>
                <a:ext cx="1555" cy="155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0" name="Oval 9"/>
              <p:cNvSpPr>
                <a:spLocks noChangeAspect="1" noChangeArrowheads="1"/>
              </p:cNvSpPr>
              <p:nvPr/>
            </p:nvSpPr>
            <p:spPr bwMode="auto">
              <a:xfrm>
                <a:off x="3396" y="1140"/>
                <a:ext cx="1175" cy="11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3606" y="1350"/>
                <a:ext cx="760" cy="7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2" name="Oval 11"/>
              <p:cNvSpPr>
                <a:spLocks noChangeAspect="1" noChangeArrowheads="1"/>
              </p:cNvSpPr>
              <p:nvPr/>
            </p:nvSpPr>
            <p:spPr bwMode="auto">
              <a:xfrm>
                <a:off x="3720" y="1458"/>
                <a:ext cx="530" cy="53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3" name="Oval 12"/>
              <p:cNvSpPr>
                <a:spLocks noChangeArrowheads="1"/>
              </p:cNvSpPr>
              <p:nvPr/>
            </p:nvSpPr>
            <p:spPr bwMode="auto">
              <a:xfrm>
                <a:off x="3936" y="168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7" name="Group 14"/>
            <p:cNvGrpSpPr>
              <a:grpSpLocks/>
            </p:cNvGrpSpPr>
            <p:nvPr/>
          </p:nvGrpSpPr>
          <p:grpSpPr bwMode="auto">
            <a:xfrm>
              <a:off x="4072" y="1172"/>
              <a:ext cx="683" cy="721"/>
              <a:chOff x="3936" y="1056"/>
              <a:chExt cx="768" cy="816"/>
            </a:xfrm>
          </p:grpSpPr>
          <p:sp>
            <p:nvSpPr>
              <p:cNvPr id="63" name="Oval 15"/>
              <p:cNvSpPr>
                <a:spLocks noChangeArrowheads="1"/>
              </p:cNvSpPr>
              <p:nvPr/>
            </p:nvSpPr>
            <p:spPr bwMode="auto">
              <a:xfrm>
                <a:off x="4326" y="1056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4" name="Oval 16"/>
              <p:cNvSpPr>
                <a:spLocks noChangeArrowheads="1"/>
              </p:cNvSpPr>
              <p:nvPr/>
            </p:nvSpPr>
            <p:spPr bwMode="auto">
              <a:xfrm>
                <a:off x="4608" y="1362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5" name="Oval 17"/>
              <p:cNvSpPr>
                <a:spLocks noChangeArrowheads="1"/>
              </p:cNvSpPr>
              <p:nvPr/>
            </p:nvSpPr>
            <p:spPr bwMode="auto">
              <a:xfrm>
                <a:off x="3936" y="1374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6" name="Oval 18"/>
              <p:cNvSpPr>
                <a:spLocks noChangeArrowheads="1"/>
              </p:cNvSpPr>
              <p:nvPr/>
            </p:nvSpPr>
            <p:spPr bwMode="auto">
              <a:xfrm>
                <a:off x="4374" y="1776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7" name="Oval 19"/>
              <p:cNvSpPr>
                <a:spLocks noChangeArrowheads="1"/>
              </p:cNvSpPr>
              <p:nvPr/>
            </p:nvSpPr>
            <p:spPr bwMode="auto">
              <a:xfrm>
                <a:off x="4230" y="1506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8" name="Oval 20"/>
              <p:cNvSpPr>
                <a:spLocks noChangeArrowheads="1"/>
              </p:cNvSpPr>
              <p:nvPr/>
            </p:nvSpPr>
            <p:spPr bwMode="auto">
              <a:xfrm>
                <a:off x="4518" y="1122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896" y="864"/>
              <a:ext cx="6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 i="1">
                  <a:solidFill>
                    <a:srgbClr val="990000"/>
                  </a:solidFill>
                  <a:ea typeface="ヒラギノ角ゴ Pro W3" charset="-128"/>
                </a:rPr>
                <a:t>variation</a:t>
              </a:r>
            </a:p>
          </p:txBody>
        </p:sp>
        <p:grpSp>
          <p:nvGrpSpPr>
            <p:cNvPr id="49" name="Group 23"/>
            <p:cNvGrpSpPr>
              <a:grpSpLocks/>
            </p:cNvGrpSpPr>
            <p:nvPr/>
          </p:nvGrpSpPr>
          <p:grpSpPr bwMode="auto">
            <a:xfrm>
              <a:off x="3779" y="2525"/>
              <a:ext cx="1229" cy="1229"/>
              <a:chOff x="3210" y="942"/>
              <a:chExt cx="1555" cy="1555"/>
            </a:xfrm>
          </p:grpSpPr>
          <p:sp>
            <p:nvSpPr>
              <p:cNvPr id="58" name="Oval 24"/>
              <p:cNvSpPr>
                <a:spLocks noChangeArrowheads="1"/>
              </p:cNvSpPr>
              <p:nvPr/>
            </p:nvSpPr>
            <p:spPr bwMode="auto">
              <a:xfrm>
                <a:off x="3210" y="942"/>
                <a:ext cx="1555" cy="155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9" name="Oval 25"/>
              <p:cNvSpPr>
                <a:spLocks noChangeAspect="1" noChangeArrowheads="1"/>
              </p:cNvSpPr>
              <p:nvPr/>
            </p:nvSpPr>
            <p:spPr bwMode="auto">
              <a:xfrm>
                <a:off x="3396" y="1140"/>
                <a:ext cx="1175" cy="11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0" name="Oval 26"/>
              <p:cNvSpPr>
                <a:spLocks noChangeAspect="1" noChangeArrowheads="1"/>
              </p:cNvSpPr>
              <p:nvPr/>
            </p:nvSpPr>
            <p:spPr bwMode="auto">
              <a:xfrm>
                <a:off x="3606" y="1350"/>
                <a:ext cx="760" cy="7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1" name="Oval 27"/>
              <p:cNvSpPr>
                <a:spLocks noChangeAspect="1" noChangeArrowheads="1"/>
              </p:cNvSpPr>
              <p:nvPr/>
            </p:nvSpPr>
            <p:spPr bwMode="auto">
              <a:xfrm>
                <a:off x="3720" y="1458"/>
                <a:ext cx="530" cy="53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3936" y="168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50" name="Group 30"/>
            <p:cNvGrpSpPr>
              <a:grpSpLocks/>
            </p:cNvGrpSpPr>
            <p:nvPr/>
          </p:nvGrpSpPr>
          <p:grpSpPr bwMode="auto">
            <a:xfrm>
              <a:off x="4386" y="2544"/>
              <a:ext cx="342" cy="341"/>
              <a:chOff x="4416" y="2400"/>
              <a:chExt cx="432" cy="432"/>
            </a:xfrm>
          </p:grpSpPr>
          <p:sp>
            <p:nvSpPr>
              <p:cNvPr id="52" name="Oval 31"/>
              <p:cNvSpPr>
                <a:spLocks noChangeArrowheads="1"/>
              </p:cNvSpPr>
              <p:nvPr/>
            </p:nvSpPr>
            <p:spPr bwMode="auto">
              <a:xfrm>
                <a:off x="4560" y="2592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" name="Oval 32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4" name="Oval 33"/>
              <p:cNvSpPr>
                <a:spLocks noChangeArrowheads="1"/>
              </p:cNvSpPr>
              <p:nvPr/>
            </p:nvSpPr>
            <p:spPr bwMode="auto">
              <a:xfrm>
                <a:off x="4464" y="2736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5" name="Oval 34"/>
              <p:cNvSpPr>
                <a:spLocks noChangeArrowheads="1"/>
              </p:cNvSpPr>
              <p:nvPr/>
            </p:nvSpPr>
            <p:spPr bwMode="auto">
              <a:xfrm>
                <a:off x="4560" y="2400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" name="Oval 35"/>
              <p:cNvSpPr>
                <a:spLocks noChangeArrowheads="1"/>
              </p:cNvSpPr>
              <p:nvPr/>
            </p:nvSpPr>
            <p:spPr bwMode="auto">
              <a:xfrm>
                <a:off x="4752" y="2592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" name="Oval 36"/>
              <p:cNvSpPr>
                <a:spLocks noChangeArrowheads="1"/>
              </p:cNvSpPr>
              <p:nvPr/>
            </p:nvSpPr>
            <p:spPr bwMode="auto">
              <a:xfrm>
                <a:off x="4416" y="2544"/>
                <a:ext cx="96" cy="96"/>
              </a:xfrm>
              <a:prstGeom prst="ellipse">
                <a:avLst/>
              </a:prstGeom>
              <a:solidFill>
                <a:srgbClr val="FE7A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4897" y="2736"/>
              <a:ext cx="4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 i="1">
                  <a:solidFill>
                    <a:srgbClr val="990000"/>
                  </a:solidFill>
                  <a:ea typeface="ヒラギノ角ゴ Pro W3" charset="-128"/>
                </a:rPr>
                <a:t>bias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972100" y="2306603"/>
            <a:ext cx="1879801" cy="2627793"/>
            <a:chOff x="7067514" y="2314236"/>
            <a:chExt cx="1879801" cy="2627793"/>
          </a:xfrm>
        </p:grpSpPr>
        <p:sp>
          <p:nvSpPr>
            <p:cNvPr id="76" name="Text Box 19"/>
            <p:cNvSpPr txBox="1">
              <a:spLocks noChangeArrowheads="1"/>
            </p:cNvSpPr>
            <p:nvPr/>
          </p:nvSpPr>
          <p:spPr bwMode="auto">
            <a:xfrm>
              <a:off x="7118515" y="3334800"/>
              <a:ext cx="1828800" cy="686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 b="1" i="1" baseline="-25000" dirty="0">
                  <a:latin typeface="Arial" charset="0"/>
                </a:rPr>
                <a:t>Aim – </a:t>
              </a:r>
              <a:r>
                <a:rPr lang="en-US" altLang="en-US" sz="2000" i="1" baseline="-25000" dirty="0">
                  <a:latin typeface="Arial" charset="0"/>
                </a:rPr>
                <a:t>The point or set of points intended to be hit</a:t>
              </a:r>
            </a:p>
          </p:txBody>
        </p:sp>
        <p:sp>
          <p:nvSpPr>
            <p:cNvPr id="77" name="Line 20"/>
            <p:cNvSpPr>
              <a:spLocks noChangeShapeType="1"/>
            </p:cNvSpPr>
            <p:nvPr/>
          </p:nvSpPr>
          <p:spPr bwMode="auto">
            <a:xfrm flipH="1">
              <a:off x="7067514" y="3563153"/>
              <a:ext cx="85597" cy="13788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8" name="Line 21"/>
            <p:cNvSpPr>
              <a:spLocks noChangeShapeType="1"/>
            </p:cNvSpPr>
            <p:nvPr/>
          </p:nvSpPr>
          <p:spPr bwMode="auto">
            <a:xfrm flipV="1">
              <a:off x="7147374" y="2314236"/>
              <a:ext cx="28565" cy="1220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352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381000" y="1795463"/>
            <a:ext cx="822960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u="sng"/>
              <a:t>Capability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/>
              <a:t>Behavior under optimal conditions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endParaRPr lang="en-US" altLang="en-US" sz="3000"/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u="sng"/>
              <a:t>Performance</a:t>
            </a:r>
            <a:r>
              <a:rPr lang="en-US" altLang="en-US" sz="300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/>
              <a:t>                    Behavior in actual use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4C71A"/>
                </a:solidFill>
              </a:rPr>
              <a:t>Capability vs. Performance</a:t>
            </a:r>
            <a:endParaRPr lang="en-US" altLang="en-US" sz="3200" b="1">
              <a:solidFill>
                <a:srgbClr val="F4C71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3850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100013" y="1066800"/>
            <a:ext cx="8915400" cy="525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1507" name="TextBox 26"/>
          <p:cNvSpPr txBox="1">
            <a:spLocks noChangeArrowheads="1"/>
          </p:cNvSpPr>
          <p:nvPr/>
        </p:nvSpPr>
        <p:spPr bwMode="auto">
          <a:xfrm>
            <a:off x="685800" y="1524000"/>
            <a:ext cx="8077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/>
              <a:t>FADGI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provides quantitative guidelines on accuracy and precision levels for creating a durable, re-</a:t>
            </a:r>
            <a:r>
              <a:rPr lang="en-US" altLang="en-US" sz="2800" dirty="0" err="1"/>
              <a:t>purposeable</a:t>
            </a:r>
            <a:r>
              <a:rPr lang="en-US" altLang="en-US" sz="2800" dirty="0"/>
              <a:t> digital image object</a:t>
            </a:r>
          </a:p>
        </p:txBody>
      </p:sp>
      <p:grpSp>
        <p:nvGrpSpPr>
          <p:cNvPr id="21508" name="Group 29"/>
          <p:cNvGrpSpPr>
            <a:grpSpLocks/>
          </p:cNvGrpSpPr>
          <p:nvPr/>
        </p:nvGrpSpPr>
        <p:grpSpPr bwMode="auto">
          <a:xfrm>
            <a:off x="2667000" y="3505200"/>
            <a:ext cx="3743525" cy="2677656"/>
            <a:chOff x="2133600" y="4114800"/>
            <a:chExt cx="3743682" cy="2677771"/>
          </a:xfrm>
        </p:grpSpPr>
        <p:sp>
          <p:nvSpPr>
            <p:cNvPr id="21509" name="TextBox 27"/>
            <p:cNvSpPr txBox="1">
              <a:spLocks noChangeArrowheads="1"/>
            </p:cNvSpPr>
            <p:nvPr/>
          </p:nvSpPr>
          <p:spPr bwMode="auto">
            <a:xfrm>
              <a:off x="2133600" y="4114800"/>
              <a:ext cx="3743682" cy="267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Char char="-"/>
              </a:pPr>
              <a:r>
                <a:rPr lang="en-US" altLang="en-US" sz="2400" dirty="0"/>
                <a:t> Use case dependent</a:t>
              </a:r>
            </a:p>
            <a:p>
              <a:pPr eaLnBrk="1" hangingPunct="1">
                <a:buFontTx/>
                <a:buChar char="-"/>
              </a:pPr>
              <a:r>
                <a:rPr lang="en-US" altLang="en-US" sz="2400" dirty="0"/>
                <a:t> ISO based metrics</a:t>
              </a:r>
            </a:p>
            <a:p>
              <a:pPr eaLnBrk="1" hangingPunct="1">
                <a:buFontTx/>
                <a:buChar char="-"/>
              </a:pPr>
              <a:r>
                <a:rPr lang="en-US" altLang="en-US" sz="2400" dirty="0"/>
                <a:t>       precision </a:t>
              </a:r>
              <a:r>
                <a:rPr lang="en-US" altLang="en-US" sz="2400" dirty="0" smtClean="0"/>
                <a:t>rating</a:t>
              </a:r>
            </a:p>
            <a:p>
              <a:pPr eaLnBrk="1" hangingPunct="1">
                <a:buFontTx/>
                <a:buChar char="-"/>
              </a:pPr>
              <a:r>
                <a:rPr lang="en-US" altLang="en-US" sz="2400" dirty="0" smtClean="0"/>
                <a:t> Measures of goodness</a:t>
              </a:r>
              <a:endParaRPr lang="en-US" altLang="en-US" sz="2400" dirty="0"/>
            </a:p>
            <a:p>
              <a:pPr eaLnBrk="1" hangingPunct="1">
                <a:buFontTx/>
                <a:buChar char="-"/>
              </a:pPr>
              <a:r>
                <a:rPr lang="en-US" altLang="en-US" sz="2400" dirty="0"/>
                <a:t> </a:t>
              </a:r>
              <a:r>
                <a:rPr lang="en-US" altLang="en-US" sz="2400" dirty="0" smtClean="0"/>
                <a:t>10 </a:t>
              </a:r>
              <a:r>
                <a:rPr lang="en-US" altLang="en-US" sz="2400" dirty="0"/>
                <a:t>years of learning</a:t>
              </a:r>
            </a:p>
            <a:p>
              <a:pPr eaLnBrk="1" hangingPunct="1"/>
              <a:endParaRPr lang="en-US" altLang="en-US" sz="2400" dirty="0"/>
            </a:p>
            <a:p>
              <a:pPr eaLnBrk="1" hangingPunct="1">
                <a:buFontTx/>
                <a:buChar char="-"/>
              </a:pPr>
              <a:endParaRPr lang="en-US" altLang="en-US" sz="2400" dirty="0"/>
            </a:p>
          </p:txBody>
        </p:sp>
        <p:sp>
          <p:nvSpPr>
            <p:cNvPr id="29" name="5-Point Star 28"/>
            <p:cNvSpPr/>
            <p:nvPr/>
          </p:nvSpPr>
          <p:spPr bwMode="auto">
            <a:xfrm>
              <a:off x="2438413" y="4953036"/>
              <a:ext cx="304813" cy="304813"/>
            </a:xfrm>
            <a:prstGeom prst="star5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dirty="0">
                <a:latin typeface="Arial Rounded MT Bold" pitchFamily="1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07886" y="253425"/>
            <a:ext cx="4033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C000"/>
                </a:solidFill>
              </a:rPr>
              <a:t>Where FADGI fits in</a:t>
            </a:r>
            <a:endParaRPr lang="en-US" sz="3200">
              <a:solidFill>
                <a:srgbClr val="FFC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64524" y="6436290"/>
            <a:ext cx="3944007" cy="655637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8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990600" y="228600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4C71A"/>
                </a:solidFill>
                <a:latin typeface="Arial" charset="0"/>
              </a:rPr>
              <a:t/>
            </a:r>
            <a:br>
              <a:rPr lang="en-US" altLang="en-US" sz="3200" b="1">
                <a:solidFill>
                  <a:srgbClr val="F4C71A"/>
                </a:solidFill>
                <a:latin typeface="Arial" charset="0"/>
              </a:rPr>
            </a:br>
            <a:r>
              <a:rPr lang="en-US" altLang="en-US" sz="3200" u="sng">
                <a:solidFill>
                  <a:srgbClr val="F4C71A"/>
                </a:solidFill>
              </a:rPr>
              <a:t/>
            </a:r>
            <a:br>
              <a:rPr lang="en-US" altLang="en-US" sz="3200" u="sng">
                <a:solidFill>
                  <a:srgbClr val="F4C71A"/>
                </a:solidFill>
              </a:rPr>
            </a:br>
            <a:r>
              <a:rPr lang="en-US" altLang="en-US" sz="3200">
                <a:solidFill>
                  <a:srgbClr val="F4C71A"/>
                </a:solidFill>
              </a:rPr>
              <a:t>                 Why you should care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914400" y="990600"/>
            <a:ext cx="75438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Quality control and industry compliance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Consistent product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Managing expectations – acceptance testing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Accurate Metadata population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Diagnostics – problem solving and image processing identification. Less </a:t>
            </a:r>
            <a:r>
              <a:rPr lang="en-US" altLang="en-US" sz="2800" dirty="0" smtClean="0">
                <a:solidFill>
                  <a:schemeClr val="tx1"/>
                </a:solidFill>
              </a:rPr>
              <a:t>rework.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Effective communication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24200" y="6381750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93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513738" y="185916"/>
            <a:ext cx="6182462" cy="126188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u="sng" dirty="0">
                <a:solidFill>
                  <a:srgbClr val="FFC000"/>
                </a:solidFill>
              </a:rPr>
              <a:t>Image Speak - </a:t>
            </a:r>
            <a:r>
              <a:rPr lang="en-US" altLang="en-US" sz="2800" u="sng">
                <a:solidFill>
                  <a:srgbClr val="FFC000"/>
                </a:solidFill>
              </a:rPr>
              <a:t>Vocabulary</a:t>
            </a:r>
            <a:r>
              <a:rPr lang="en-US" altLang="en-US" sz="2800" b="1" u="sng">
                <a:solidFill>
                  <a:srgbClr val="FFC000"/>
                </a:solidFill>
              </a:rPr>
              <a:t> </a:t>
            </a:r>
            <a:endParaRPr lang="en-US" altLang="en-US" sz="2800" b="1" u="sng" smtClean="0">
              <a:solidFill>
                <a:srgbClr val="FFC000"/>
              </a:solidFill>
            </a:endParaRPr>
          </a:p>
          <a:p>
            <a:pPr algn="ctr" eaLnBrk="0" hangingPunct="0"/>
            <a:endParaRPr lang="en-US" altLang="en-US" sz="2800" b="1" u="sng" dirty="0">
              <a:solidFill>
                <a:srgbClr val="FFC000"/>
              </a:solidFill>
            </a:endParaRPr>
          </a:p>
          <a:p>
            <a:pPr algn="ctr" eaLnBrk="0" hangingPunct="0"/>
            <a:r>
              <a:rPr lang="en-US" altLang="en-US" sz="2000" dirty="0">
                <a:solidFill>
                  <a:schemeClr val="tx2"/>
                </a:solidFill>
              </a:rPr>
              <a:t>- staying dry in a storm of performance idioms  -</a:t>
            </a:r>
            <a:r>
              <a:rPr lang="en-US" altLang="en-US" sz="2000" dirty="0"/>
              <a:t> 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2312988" y="1568450"/>
            <a:ext cx="4418012" cy="4756150"/>
            <a:chOff x="1409" y="912"/>
            <a:chExt cx="2783" cy="2996"/>
          </a:xfrm>
        </p:grpSpPr>
        <p:pic>
          <p:nvPicPr>
            <p:cNvPr id="78852" name="Picture 4" descr="MCNA01475_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" y="1448"/>
              <a:ext cx="2671" cy="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3" name="Text Box 5"/>
            <p:cNvSpPr txBox="1">
              <a:spLocks noChangeArrowheads="1"/>
            </p:cNvSpPr>
            <p:nvPr/>
          </p:nvSpPr>
          <p:spPr bwMode="auto">
            <a:xfrm rot="21600000">
              <a:off x="1440" y="1824"/>
              <a:ext cx="4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Resolution</a:t>
              </a:r>
            </a:p>
          </p:txBody>
        </p:sp>
        <p:sp>
          <p:nvSpPr>
            <p:cNvPr id="78854" name="Text Box 6"/>
            <p:cNvSpPr txBox="1">
              <a:spLocks noChangeArrowheads="1"/>
            </p:cNvSpPr>
            <p:nvPr/>
          </p:nvSpPr>
          <p:spPr bwMode="auto">
            <a:xfrm>
              <a:off x="1536" y="1584"/>
              <a:ext cx="45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Exposure</a:t>
              </a: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968" y="1440"/>
              <a:ext cx="52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Sharpening</a:t>
              </a:r>
            </a:p>
          </p:txBody>
        </p:sp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2365" y="1294"/>
              <a:ext cx="3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Delta E</a:t>
              </a:r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2160" y="1056"/>
              <a:ext cx="4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000">
                  <a:latin typeface="Arial" charset="0"/>
                </a:rPr>
                <a:t>White </a:t>
              </a:r>
            </a:p>
            <a:p>
              <a:pPr algn="ctr" eaLnBrk="0" hangingPunct="0"/>
              <a:r>
                <a:rPr lang="en-US" altLang="en-US" sz="1000">
                  <a:latin typeface="Arial" charset="0"/>
                </a:rPr>
                <a:t>Balance</a:t>
              </a:r>
            </a:p>
          </p:txBody>
        </p:sp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3595" y="1512"/>
              <a:ext cx="449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000">
                  <a:latin typeface="Arial" charset="0"/>
                </a:rPr>
                <a:t>Dynamic </a:t>
              </a:r>
            </a:p>
            <a:p>
              <a:pPr algn="ctr" eaLnBrk="0" hangingPunct="0"/>
              <a:r>
                <a:rPr lang="en-US" altLang="en-US" sz="1000">
                  <a:latin typeface="Arial" charset="0"/>
                </a:rPr>
                <a:t>Range</a:t>
              </a: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>
              <a:off x="2898" y="1419"/>
              <a:ext cx="40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Gamma</a:t>
              </a:r>
            </a:p>
          </p:txBody>
        </p:sp>
        <p:sp>
          <p:nvSpPr>
            <p:cNvPr id="78860" name="Text Box 12"/>
            <p:cNvSpPr txBox="1">
              <a:spLocks noChangeArrowheads="1"/>
            </p:cNvSpPr>
            <p:nvPr/>
          </p:nvSpPr>
          <p:spPr bwMode="auto">
            <a:xfrm>
              <a:off x="3328" y="1349"/>
              <a:ext cx="45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Exposure</a:t>
              </a:r>
            </a:p>
          </p:txBody>
        </p:sp>
        <p:sp>
          <p:nvSpPr>
            <p:cNvPr id="78861" name="Text Box 13"/>
            <p:cNvSpPr txBox="1">
              <a:spLocks noChangeArrowheads="1"/>
            </p:cNvSpPr>
            <p:nvPr/>
          </p:nvSpPr>
          <p:spPr bwMode="auto">
            <a:xfrm>
              <a:off x="2761" y="1130"/>
              <a:ext cx="41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Depth of</a:t>
              </a:r>
            </a:p>
            <a:p>
              <a:pPr eaLnBrk="0" hangingPunct="0"/>
              <a:r>
                <a:rPr lang="en-US" altLang="en-US" sz="1000">
                  <a:latin typeface="Arial" charset="0"/>
                </a:rPr>
                <a:t> field</a:t>
              </a:r>
            </a:p>
          </p:txBody>
        </p:sp>
        <p:sp>
          <p:nvSpPr>
            <p:cNvPr id="78862" name="Text Box 14"/>
            <p:cNvSpPr txBox="1">
              <a:spLocks noChangeArrowheads="1"/>
            </p:cNvSpPr>
            <p:nvPr/>
          </p:nvSpPr>
          <p:spPr bwMode="auto">
            <a:xfrm>
              <a:off x="2591" y="1567"/>
              <a:ext cx="29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Flare</a:t>
              </a:r>
            </a:p>
          </p:txBody>
        </p:sp>
        <p:sp>
          <p:nvSpPr>
            <p:cNvPr id="78863" name="Text Box 15"/>
            <p:cNvSpPr txBox="1">
              <a:spLocks noChangeArrowheads="1"/>
            </p:cNvSpPr>
            <p:nvPr/>
          </p:nvSpPr>
          <p:spPr bwMode="auto">
            <a:xfrm>
              <a:off x="1728" y="1344"/>
              <a:ext cx="4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Shading</a:t>
              </a:r>
            </a:p>
          </p:txBody>
        </p:sp>
        <p:sp>
          <p:nvSpPr>
            <p:cNvPr id="78864" name="Text Box 16"/>
            <p:cNvSpPr txBox="1">
              <a:spLocks noChangeArrowheads="1"/>
            </p:cNvSpPr>
            <p:nvPr/>
          </p:nvSpPr>
          <p:spPr bwMode="auto">
            <a:xfrm>
              <a:off x="2256" y="1536"/>
              <a:ext cx="32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Noise</a:t>
              </a:r>
            </a:p>
          </p:txBody>
        </p:sp>
        <p:sp>
          <p:nvSpPr>
            <p:cNvPr id="78865" name="Text Box 17"/>
            <p:cNvSpPr txBox="1">
              <a:spLocks noChangeArrowheads="1"/>
            </p:cNvSpPr>
            <p:nvPr/>
          </p:nvSpPr>
          <p:spPr bwMode="auto">
            <a:xfrm>
              <a:off x="2640" y="912"/>
              <a:ext cx="84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Geometric Distortion</a:t>
              </a:r>
            </a:p>
          </p:txBody>
        </p:sp>
        <p:sp>
          <p:nvSpPr>
            <p:cNvPr id="78866" name="Text Box 18"/>
            <p:cNvSpPr txBox="1">
              <a:spLocks noChangeArrowheads="1"/>
            </p:cNvSpPr>
            <p:nvPr/>
          </p:nvSpPr>
          <p:spPr bwMode="auto">
            <a:xfrm>
              <a:off x="3272" y="1076"/>
              <a:ext cx="38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Wobble</a:t>
              </a:r>
            </a:p>
          </p:txBody>
        </p:sp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3045" y="1512"/>
              <a:ext cx="3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Aliasing</a:t>
              </a:r>
            </a:p>
          </p:txBody>
        </p:sp>
        <p:sp>
          <p:nvSpPr>
            <p:cNvPr id="78868" name="Text Box 20"/>
            <p:cNvSpPr txBox="1">
              <a:spLocks noChangeArrowheads="1"/>
            </p:cNvSpPr>
            <p:nvPr/>
          </p:nvSpPr>
          <p:spPr bwMode="auto">
            <a:xfrm>
              <a:off x="1968" y="3264"/>
              <a:ext cx="6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800" i="1"/>
                <a:t>Signal</a:t>
              </a:r>
            </a:p>
          </p:txBody>
        </p:sp>
        <p:sp>
          <p:nvSpPr>
            <p:cNvPr id="78869" name="Text Box 21"/>
            <p:cNvSpPr txBox="1">
              <a:spLocks noChangeArrowheads="1"/>
            </p:cNvSpPr>
            <p:nvPr/>
          </p:nvSpPr>
          <p:spPr bwMode="auto">
            <a:xfrm>
              <a:off x="3024" y="3264"/>
              <a:ext cx="6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800" i="1"/>
                <a:t>Noise</a:t>
              </a:r>
            </a:p>
          </p:txBody>
        </p:sp>
        <p:sp>
          <p:nvSpPr>
            <p:cNvPr id="78870" name="Text Box 22"/>
            <p:cNvSpPr txBox="1">
              <a:spLocks noChangeArrowheads="1"/>
            </p:cNvSpPr>
            <p:nvPr/>
          </p:nvSpPr>
          <p:spPr bwMode="auto">
            <a:xfrm>
              <a:off x="1584" y="1056"/>
              <a:ext cx="5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000">
                  <a:latin typeface="Arial" charset="0"/>
                </a:rPr>
                <a:t>Lateral Color</a:t>
              </a:r>
            </a:p>
            <a:p>
              <a:pPr algn="ctr" eaLnBrk="0" hangingPunct="0"/>
              <a:r>
                <a:rPr lang="en-US" altLang="en-US" sz="1000">
                  <a:latin typeface="Arial" charset="0"/>
                </a:rPr>
                <a:t>Error</a:t>
              </a:r>
            </a:p>
          </p:txBody>
        </p:sp>
        <p:sp>
          <p:nvSpPr>
            <p:cNvPr id="78871" name="Text Box 23"/>
            <p:cNvSpPr txBox="1">
              <a:spLocks noChangeArrowheads="1"/>
            </p:cNvSpPr>
            <p:nvPr/>
          </p:nvSpPr>
          <p:spPr bwMode="auto">
            <a:xfrm>
              <a:off x="3696" y="1152"/>
              <a:ext cx="4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Sharpness</a:t>
              </a:r>
            </a:p>
          </p:txBody>
        </p:sp>
        <p:sp>
          <p:nvSpPr>
            <p:cNvPr id="78872" name="Text Box 24"/>
            <p:cNvSpPr txBox="1">
              <a:spLocks noChangeArrowheads="1"/>
            </p:cNvSpPr>
            <p:nvPr/>
          </p:nvSpPr>
          <p:spPr bwMode="auto">
            <a:xfrm>
              <a:off x="2016" y="912"/>
              <a:ext cx="44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>
                  <a:latin typeface="Arial" charset="0"/>
                </a:rPr>
                <a:t>Acutance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57144" y="6454775"/>
            <a:ext cx="329565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971800" y="6439117"/>
            <a:ext cx="3505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Imaging Performance Framework</a:t>
            </a:r>
            <a:r>
              <a:rPr lang="en-US" altLang="en-US" sz="2400" dirty="0">
                <a:latin typeface="Arial Rounded MT Bold" charset="0"/>
              </a:rPr>
              <a:t/>
            </a:r>
            <a:br>
              <a:rPr lang="en-US" altLang="en-US" sz="2400" dirty="0">
                <a:latin typeface="Arial Rounded MT Bold" charset="0"/>
              </a:rPr>
            </a:br>
            <a:r>
              <a:rPr lang="en-US" altLang="en-US" sz="2000" dirty="0">
                <a:latin typeface="Arial Rounded MT Bold" charset="0"/>
              </a:rPr>
              <a:t>How terminology and metrics are organized</a:t>
            </a: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4914900" y="14067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2054225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8666163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219976"/>
              </p:ext>
            </p:extLst>
          </p:nvPr>
        </p:nvGraphicFramePr>
        <p:xfrm>
          <a:off x="609600" y="1373393"/>
          <a:ext cx="8153400" cy="4785360"/>
        </p:xfrm>
        <a:graphic>
          <a:graphicData uri="http://schemas.openxmlformats.org/drawingml/2006/table">
            <a:tbl>
              <a:tblPr/>
              <a:tblGrid>
                <a:gridCol w="1752600"/>
                <a:gridCol w="3581400"/>
                <a:gridCol w="2819400"/>
              </a:tblGrid>
              <a:tr h="474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Foundation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Primary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Derivative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Signal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sng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Transfer Function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pto-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lectronic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onversion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unction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</a:t>
                      </a: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Large Area Signal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)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/ Exposure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White Balance 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Gamma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Color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 / Delta 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patial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requency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esponse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(Small Area Signal )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Resolution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Sharpening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Sampling Efficiency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Noise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Light Intensity Distortions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Random / White Noise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Banding / Streaking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Vignetting / Shading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Defects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Geometric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Distortions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Artifacts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Chromatic Aberration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Pincushion / Barrel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Aliasing / </a:t>
                      </a: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Moire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609600" y="19067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596900" y="39895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6"/>
          <p:cNvSpPr>
            <a:spLocks noChangeShapeType="1"/>
          </p:cNvSpPr>
          <p:nvPr/>
        </p:nvSpPr>
        <p:spPr bwMode="auto">
          <a:xfrm>
            <a:off x="609600" y="6172200"/>
            <a:ext cx="81534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67"/>
          <p:cNvSpPr>
            <a:spLocks noChangeShapeType="1"/>
          </p:cNvSpPr>
          <p:nvPr/>
        </p:nvSpPr>
        <p:spPr bwMode="auto">
          <a:xfrm>
            <a:off x="596900" y="4040393"/>
            <a:ext cx="82296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>
            <a:off x="2362200" y="3125993"/>
            <a:ext cx="6400800" cy="0"/>
          </a:xfrm>
          <a:prstGeom prst="line">
            <a:avLst/>
          </a:prstGeom>
          <a:noFill/>
          <a:ln w="38100">
            <a:solidFill>
              <a:srgbClr val="33CC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9"/>
          <p:cNvSpPr>
            <a:spLocks noChangeShapeType="1"/>
          </p:cNvSpPr>
          <p:nvPr/>
        </p:nvSpPr>
        <p:spPr bwMode="auto">
          <a:xfrm flipV="1">
            <a:off x="2362200" y="5183393"/>
            <a:ext cx="6477000" cy="2540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786716"/>
            <a:ext cx="6648450" cy="1489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581400" y="381000"/>
            <a:ext cx="42973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>
                <a:solidFill>
                  <a:srgbClr val="FFC000"/>
                </a:solidFill>
              </a:rPr>
              <a:t>Device Target Elements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112169" y="1683596"/>
            <a:ext cx="5880768" cy="384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ISO Frequency Response (SFR) and resolution over the field of view. (7” x 10”)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Human interpretable resolution features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Dimensional scales for to confirm “dpi” levels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Automated feature detection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Neutral gray uniform background 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Self described colorimetric patch annotations</a:t>
            </a:r>
          </a:p>
          <a:p>
            <a:pPr eaLnBrk="0" hangingPunct="0">
              <a:lnSpc>
                <a:spcPct val="165000"/>
              </a:lnSpc>
              <a:buFontTx/>
              <a:buAutoNum type="arabicParenR"/>
            </a:pPr>
            <a:r>
              <a:rPr lang="en-US" altLang="en-US" sz="1800" dirty="0">
                <a:latin typeface="Arial Rounded MT Bold" charset="0"/>
              </a:rPr>
              <a:t>Ten spectrally neutral gray patches</a:t>
            </a:r>
          </a:p>
          <a:p>
            <a:pPr eaLnBrk="0" hangingPunct="0">
              <a:lnSpc>
                <a:spcPct val="165000"/>
              </a:lnSpc>
            </a:pPr>
            <a:endParaRPr lang="en-US" altLang="en-US" sz="1800" dirty="0">
              <a:latin typeface="Arial Rounded MT Bold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1143000"/>
            <a:ext cx="2729831" cy="5069305"/>
            <a:chOff x="304800" y="304800"/>
            <a:chExt cx="3241674" cy="6019800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590800"/>
              <a:ext cx="2708275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34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04800"/>
              <a:ext cx="2193925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3434" name="Line 10"/>
            <p:cNvSpPr>
              <a:spLocks noChangeShapeType="1"/>
            </p:cNvSpPr>
            <p:nvPr/>
          </p:nvSpPr>
          <p:spPr bwMode="auto">
            <a:xfrm flipH="1" flipV="1">
              <a:off x="1752600" y="1371600"/>
              <a:ext cx="1628775" cy="53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5" name="Line 11"/>
            <p:cNvSpPr>
              <a:spLocks noChangeShapeType="1"/>
            </p:cNvSpPr>
            <p:nvPr/>
          </p:nvSpPr>
          <p:spPr bwMode="auto">
            <a:xfrm flipH="1" flipV="1">
              <a:off x="1828800" y="762001"/>
              <a:ext cx="1552576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Line 12"/>
            <p:cNvSpPr>
              <a:spLocks noChangeShapeType="1"/>
            </p:cNvSpPr>
            <p:nvPr/>
          </p:nvSpPr>
          <p:spPr bwMode="auto">
            <a:xfrm flipH="1" flipV="1">
              <a:off x="1523999" y="2338387"/>
              <a:ext cx="2022475" cy="100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Line 13"/>
            <p:cNvSpPr>
              <a:spLocks noChangeShapeType="1"/>
            </p:cNvSpPr>
            <p:nvPr/>
          </p:nvSpPr>
          <p:spPr bwMode="auto">
            <a:xfrm flipH="1" flipV="1">
              <a:off x="1447798" y="2971800"/>
              <a:ext cx="2098674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Line 14"/>
            <p:cNvSpPr>
              <a:spLocks noChangeShapeType="1"/>
            </p:cNvSpPr>
            <p:nvPr/>
          </p:nvSpPr>
          <p:spPr bwMode="auto">
            <a:xfrm flipH="1">
              <a:off x="2514598" y="3581398"/>
              <a:ext cx="1031873" cy="76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9" name="Line 15"/>
            <p:cNvSpPr>
              <a:spLocks noChangeShapeType="1"/>
            </p:cNvSpPr>
            <p:nvPr/>
          </p:nvSpPr>
          <p:spPr bwMode="auto">
            <a:xfrm flipH="1" flipV="1">
              <a:off x="1752599" y="3733800"/>
              <a:ext cx="1682749" cy="3047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Line 16"/>
            <p:cNvSpPr>
              <a:spLocks noChangeShapeType="1"/>
            </p:cNvSpPr>
            <p:nvPr/>
          </p:nvSpPr>
          <p:spPr bwMode="auto">
            <a:xfrm flipH="1">
              <a:off x="1904999" y="4724400"/>
              <a:ext cx="147637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31931" y="6463037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02771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2514600" y="228600"/>
            <a:ext cx="4259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>
                <a:solidFill>
                  <a:srgbClr val="FFC000"/>
                </a:solidFill>
              </a:rPr>
              <a:t>Object Target Elements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752600" y="2133600"/>
            <a:ext cx="61722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800" dirty="0">
                <a:ea typeface="Arial" charset="0"/>
                <a:cs typeface="Arial" charset="0"/>
              </a:rPr>
              <a:t>• </a:t>
            </a:r>
            <a:r>
              <a:rPr lang="en-US" altLang="en-US" sz="1800" dirty="0"/>
              <a:t>Concise version of the device target.</a:t>
            </a:r>
          </a:p>
          <a:p>
            <a:pPr eaLnBrk="0" hangingPunct="0"/>
            <a:r>
              <a:rPr lang="en-US" altLang="en-US" sz="1800" dirty="0"/>
              <a:t>• Enables 100% quality control.</a:t>
            </a:r>
          </a:p>
          <a:p>
            <a:pPr eaLnBrk="0" hangingPunct="0"/>
            <a:r>
              <a:rPr lang="en-US" altLang="en-US" sz="1800" dirty="0">
                <a:latin typeface="Arial" charset="0"/>
              </a:rPr>
              <a:t>• </a:t>
            </a:r>
            <a:r>
              <a:rPr lang="en-US" altLang="en-US" sz="1800" dirty="0"/>
              <a:t>Calibrated spatial &amp; colorimetric ground truth</a:t>
            </a:r>
          </a:p>
          <a:p>
            <a:pPr eaLnBrk="0" hangingPunct="0"/>
            <a:r>
              <a:rPr lang="en-US" altLang="en-US" sz="1800" dirty="0"/>
              <a:t>   to original object </a:t>
            </a:r>
            <a:r>
              <a:rPr lang="en-US" altLang="en-US" sz="1800" i="1" dirty="0"/>
              <a:t>( Think sustainability</a:t>
            </a:r>
            <a:r>
              <a:rPr lang="en-US" altLang="en-US" sz="1800" dirty="0"/>
              <a:t> )</a:t>
            </a:r>
          </a:p>
          <a:p>
            <a:pPr eaLnBrk="0" hangingPunct="0"/>
            <a:r>
              <a:rPr lang="en-US" altLang="en-US" sz="1800" dirty="0">
                <a:latin typeface="Arial" charset="0"/>
              </a:rPr>
              <a:t>• </a:t>
            </a:r>
            <a:r>
              <a:rPr lang="en-US" altLang="en-US" sz="1800" dirty="0"/>
              <a:t>Same features as device target</a:t>
            </a:r>
          </a:p>
          <a:p>
            <a:pPr eaLnBrk="0" hangingPunct="0"/>
            <a:r>
              <a:rPr lang="en-US" altLang="en-US" sz="1800" dirty="0"/>
              <a:t>	- SFR and Resolution</a:t>
            </a:r>
          </a:p>
          <a:p>
            <a:pPr eaLnBrk="0" hangingPunct="0"/>
            <a:r>
              <a:rPr lang="en-US" altLang="en-US" sz="1800" dirty="0"/>
              <a:t>	- Spectrally neutral grayscales</a:t>
            </a:r>
          </a:p>
          <a:p>
            <a:pPr eaLnBrk="0" hangingPunct="0"/>
            <a:r>
              <a:rPr lang="en-US" altLang="en-US" sz="1800" dirty="0"/>
              <a:t>	- Dimensional scales </a:t>
            </a:r>
          </a:p>
          <a:p>
            <a:pPr eaLnBrk="0" hangingPunct="0"/>
            <a:r>
              <a:rPr lang="en-US" altLang="en-US" sz="1800" dirty="0"/>
              <a:t>	- Automated feature detection</a:t>
            </a:r>
          </a:p>
          <a:p>
            <a:pPr eaLnBrk="0" hangingPunct="0"/>
            <a:r>
              <a:rPr lang="en-US" altLang="en-US" sz="1800" dirty="0"/>
              <a:t>	- Self described colorimetry</a:t>
            </a:r>
          </a:p>
          <a:p>
            <a:pPr eaLnBrk="0" hangingPunct="0"/>
            <a:endParaRPr lang="en-US" altLang="en-US" sz="1800" dirty="0"/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" y="1214437"/>
            <a:ext cx="71628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00"/>
            <a:ext cx="83820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934200" cy="6096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rgbClr val="FFC000"/>
                </a:solidFill>
                <a:latin typeface="Arial Rounded MT Bold" charset="0"/>
              </a:rPr>
              <a:t>Graphical Representation of OECF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181600" y="4876800"/>
            <a:ext cx="180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 baseline="-25000">
                <a:latin typeface="Arial" charset="0"/>
              </a:rPr>
              <a:t>Density</a:t>
            </a:r>
          </a:p>
        </p:txBody>
      </p:sp>
      <p:grpSp>
        <p:nvGrpSpPr>
          <p:cNvPr id="114825" name="Group 137"/>
          <p:cNvGrpSpPr>
            <a:grpSpLocks/>
          </p:cNvGrpSpPr>
          <p:nvPr/>
        </p:nvGrpSpPr>
        <p:grpSpPr bwMode="auto">
          <a:xfrm>
            <a:off x="3581400" y="1331912"/>
            <a:ext cx="4745038" cy="3925888"/>
            <a:chOff x="2892" y="953"/>
            <a:chExt cx="2545" cy="2144"/>
          </a:xfrm>
        </p:grpSpPr>
        <p:sp>
          <p:nvSpPr>
            <p:cNvPr id="114764" name="Rectangle 76"/>
            <p:cNvSpPr>
              <a:spLocks noChangeArrowheads="1"/>
            </p:cNvSpPr>
            <p:nvPr/>
          </p:nvSpPr>
          <p:spPr bwMode="auto">
            <a:xfrm>
              <a:off x="2892" y="953"/>
              <a:ext cx="2545" cy="214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65" name="Rectangle 77"/>
            <p:cNvSpPr>
              <a:spLocks noChangeArrowheads="1"/>
            </p:cNvSpPr>
            <p:nvPr/>
          </p:nvSpPr>
          <p:spPr bwMode="auto">
            <a:xfrm>
              <a:off x="3260" y="1344"/>
              <a:ext cx="2066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6" name="Line 78"/>
            <p:cNvSpPr>
              <a:spLocks noChangeShapeType="1"/>
            </p:cNvSpPr>
            <p:nvPr/>
          </p:nvSpPr>
          <p:spPr bwMode="auto">
            <a:xfrm>
              <a:off x="3260" y="2443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7" name="Line 79"/>
            <p:cNvSpPr>
              <a:spLocks noChangeShapeType="1"/>
            </p:cNvSpPr>
            <p:nvPr/>
          </p:nvSpPr>
          <p:spPr bwMode="auto">
            <a:xfrm>
              <a:off x="3260" y="2174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8" name="Line 80"/>
            <p:cNvSpPr>
              <a:spLocks noChangeShapeType="1"/>
            </p:cNvSpPr>
            <p:nvPr/>
          </p:nvSpPr>
          <p:spPr bwMode="auto">
            <a:xfrm>
              <a:off x="3260" y="1905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69" name="Line 81"/>
            <p:cNvSpPr>
              <a:spLocks noChangeShapeType="1"/>
            </p:cNvSpPr>
            <p:nvPr/>
          </p:nvSpPr>
          <p:spPr bwMode="auto">
            <a:xfrm>
              <a:off x="3260" y="1636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0" name="Line 82"/>
            <p:cNvSpPr>
              <a:spLocks noChangeShapeType="1"/>
            </p:cNvSpPr>
            <p:nvPr/>
          </p:nvSpPr>
          <p:spPr bwMode="auto">
            <a:xfrm>
              <a:off x="3260" y="1373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1" name="Line 83"/>
            <p:cNvSpPr>
              <a:spLocks noChangeShapeType="1"/>
            </p:cNvSpPr>
            <p:nvPr/>
          </p:nvSpPr>
          <p:spPr bwMode="auto">
            <a:xfrm>
              <a:off x="3775" y="1344"/>
              <a:ext cx="1" cy="1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2" name="Line 84"/>
            <p:cNvSpPr>
              <a:spLocks noChangeShapeType="1"/>
            </p:cNvSpPr>
            <p:nvPr/>
          </p:nvSpPr>
          <p:spPr bwMode="auto">
            <a:xfrm>
              <a:off x="4296" y="1344"/>
              <a:ext cx="1" cy="1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3" name="Line 85"/>
            <p:cNvSpPr>
              <a:spLocks noChangeShapeType="1"/>
            </p:cNvSpPr>
            <p:nvPr/>
          </p:nvSpPr>
          <p:spPr bwMode="auto">
            <a:xfrm>
              <a:off x="4811" y="1344"/>
              <a:ext cx="1" cy="1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4" name="Line 86"/>
            <p:cNvSpPr>
              <a:spLocks noChangeShapeType="1"/>
            </p:cNvSpPr>
            <p:nvPr/>
          </p:nvSpPr>
          <p:spPr bwMode="auto">
            <a:xfrm>
              <a:off x="5326" y="1344"/>
              <a:ext cx="1" cy="1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5" name="Rectangle 87"/>
            <p:cNvSpPr>
              <a:spLocks noChangeArrowheads="1"/>
            </p:cNvSpPr>
            <p:nvPr/>
          </p:nvSpPr>
          <p:spPr bwMode="auto">
            <a:xfrm>
              <a:off x="3260" y="1344"/>
              <a:ext cx="2066" cy="1367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6" name="Line 88"/>
            <p:cNvSpPr>
              <a:spLocks noChangeShapeType="1"/>
            </p:cNvSpPr>
            <p:nvPr/>
          </p:nvSpPr>
          <p:spPr bwMode="auto">
            <a:xfrm>
              <a:off x="3260" y="1344"/>
              <a:ext cx="1" cy="1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7" name="Line 89"/>
            <p:cNvSpPr>
              <a:spLocks noChangeShapeType="1"/>
            </p:cNvSpPr>
            <p:nvPr/>
          </p:nvSpPr>
          <p:spPr bwMode="auto">
            <a:xfrm>
              <a:off x="3237" y="2711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8" name="Line 90"/>
            <p:cNvSpPr>
              <a:spLocks noChangeShapeType="1"/>
            </p:cNvSpPr>
            <p:nvPr/>
          </p:nvSpPr>
          <p:spPr bwMode="auto">
            <a:xfrm>
              <a:off x="3237" y="2443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79" name="Line 91"/>
            <p:cNvSpPr>
              <a:spLocks noChangeShapeType="1"/>
            </p:cNvSpPr>
            <p:nvPr/>
          </p:nvSpPr>
          <p:spPr bwMode="auto">
            <a:xfrm>
              <a:off x="3237" y="2174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0" name="Line 92"/>
            <p:cNvSpPr>
              <a:spLocks noChangeShapeType="1"/>
            </p:cNvSpPr>
            <p:nvPr/>
          </p:nvSpPr>
          <p:spPr bwMode="auto">
            <a:xfrm>
              <a:off x="3237" y="1905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1" name="Line 93"/>
            <p:cNvSpPr>
              <a:spLocks noChangeShapeType="1"/>
            </p:cNvSpPr>
            <p:nvPr/>
          </p:nvSpPr>
          <p:spPr bwMode="auto">
            <a:xfrm>
              <a:off x="3237" y="1636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2" name="Line 94"/>
            <p:cNvSpPr>
              <a:spLocks noChangeShapeType="1"/>
            </p:cNvSpPr>
            <p:nvPr/>
          </p:nvSpPr>
          <p:spPr bwMode="auto">
            <a:xfrm>
              <a:off x="3237" y="1373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3" name="Line 95"/>
            <p:cNvSpPr>
              <a:spLocks noChangeShapeType="1"/>
            </p:cNvSpPr>
            <p:nvPr/>
          </p:nvSpPr>
          <p:spPr bwMode="auto">
            <a:xfrm>
              <a:off x="3260" y="2711"/>
              <a:ext cx="20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4" name="Line 96"/>
            <p:cNvSpPr>
              <a:spLocks noChangeShapeType="1"/>
            </p:cNvSpPr>
            <p:nvPr/>
          </p:nvSpPr>
          <p:spPr bwMode="auto">
            <a:xfrm flipV="1">
              <a:off x="3260" y="27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5" name="Line 97"/>
            <p:cNvSpPr>
              <a:spLocks noChangeShapeType="1"/>
            </p:cNvSpPr>
            <p:nvPr/>
          </p:nvSpPr>
          <p:spPr bwMode="auto">
            <a:xfrm flipV="1">
              <a:off x="3775" y="27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6" name="Line 98"/>
            <p:cNvSpPr>
              <a:spLocks noChangeShapeType="1"/>
            </p:cNvSpPr>
            <p:nvPr/>
          </p:nvSpPr>
          <p:spPr bwMode="auto">
            <a:xfrm flipV="1">
              <a:off x="4296" y="27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7" name="Line 99"/>
            <p:cNvSpPr>
              <a:spLocks noChangeShapeType="1"/>
            </p:cNvSpPr>
            <p:nvPr/>
          </p:nvSpPr>
          <p:spPr bwMode="auto">
            <a:xfrm flipV="1">
              <a:off x="4811" y="27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8" name="Line 100"/>
            <p:cNvSpPr>
              <a:spLocks noChangeShapeType="1"/>
            </p:cNvSpPr>
            <p:nvPr/>
          </p:nvSpPr>
          <p:spPr bwMode="auto">
            <a:xfrm flipV="1">
              <a:off x="5326" y="2711"/>
              <a:ext cx="1" cy="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9" name="Freeform 101"/>
            <p:cNvSpPr>
              <a:spLocks/>
            </p:cNvSpPr>
            <p:nvPr/>
          </p:nvSpPr>
          <p:spPr bwMode="auto">
            <a:xfrm>
              <a:off x="3301" y="1385"/>
              <a:ext cx="2025" cy="1285"/>
            </a:xfrm>
            <a:custGeom>
              <a:avLst/>
              <a:gdLst>
                <a:gd name="T0" fmla="*/ 346 w 346"/>
                <a:gd name="T1" fmla="*/ 220 h 220"/>
                <a:gd name="T2" fmla="*/ 328 w 346"/>
                <a:gd name="T3" fmla="*/ 215 h 220"/>
                <a:gd name="T4" fmla="*/ 311 w 346"/>
                <a:gd name="T5" fmla="*/ 210 h 220"/>
                <a:gd name="T6" fmla="*/ 293 w 346"/>
                <a:gd name="T7" fmla="*/ 205 h 220"/>
                <a:gd name="T8" fmla="*/ 275 w 346"/>
                <a:gd name="T9" fmla="*/ 199 h 220"/>
                <a:gd name="T10" fmla="*/ 254 w 346"/>
                <a:gd name="T11" fmla="*/ 192 h 220"/>
                <a:gd name="T12" fmla="*/ 237 w 346"/>
                <a:gd name="T13" fmla="*/ 186 h 220"/>
                <a:gd name="T14" fmla="*/ 221 w 346"/>
                <a:gd name="T15" fmla="*/ 179 h 220"/>
                <a:gd name="T16" fmla="*/ 203 w 346"/>
                <a:gd name="T17" fmla="*/ 172 h 220"/>
                <a:gd name="T18" fmla="*/ 184 w 346"/>
                <a:gd name="T19" fmla="*/ 164 h 220"/>
                <a:gd name="T20" fmla="*/ 164 w 346"/>
                <a:gd name="T21" fmla="*/ 153 h 220"/>
                <a:gd name="T22" fmla="*/ 148 w 346"/>
                <a:gd name="T23" fmla="*/ 143 h 220"/>
                <a:gd name="T24" fmla="*/ 131 w 346"/>
                <a:gd name="T25" fmla="*/ 131 h 220"/>
                <a:gd name="T26" fmla="*/ 113 w 346"/>
                <a:gd name="T27" fmla="*/ 118 h 220"/>
                <a:gd name="T28" fmla="*/ 95 w 346"/>
                <a:gd name="T29" fmla="*/ 103 h 220"/>
                <a:gd name="T30" fmla="*/ 76 w 346"/>
                <a:gd name="T31" fmla="*/ 87 h 220"/>
                <a:gd name="T32" fmla="*/ 57 w 346"/>
                <a:gd name="T33" fmla="*/ 69 h 220"/>
                <a:gd name="T34" fmla="*/ 39 w 346"/>
                <a:gd name="T35" fmla="*/ 49 h 220"/>
                <a:gd name="T36" fmla="*/ 19 w 346"/>
                <a:gd name="T37" fmla="*/ 26 h 220"/>
                <a:gd name="T38" fmla="*/ 0 w 346"/>
                <a:gd name="T3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6" h="220">
                  <a:moveTo>
                    <a:pt x="346" y="220"/>
                  </a:moveTo>
                  <a:lnTo>
                    <a:pt x="328" y="215"/>
                  </a:lnTo>
                  <a:lnTo>
                    <a:pt x="311" y="210"/>
                  </a:lnTo>
                  <a:lnTo>
                    <a:pt x="293" y="205"/>
                  </a:lnTo>
                  <a:lnTo>
                    <a:pt x="275" y="199"/>
                  </a:lnTo>
                  <a:lnTo>
                    <a:pt x="254" y="192"/>
                  </a:lnTo>
                  <a:lnTo>
                    <a:pt x="237" y="186"/>
                  </a:lnTo>
                  <a:lnTo>
                    <a:pt x="221" y="179"/>
                  </a:lnTo>
                  <a:lnTo>
                    <a:pt x="203" y="172"/>
                  </a:lnTo>
                  <a:lnTo>
                    <a:pt x="184" y="164"/>
                  </a:lnTo>
                  <a:lnTo>
                    <a:pt x="164" y="153"/>
                  </a:lnTo>
                  <a:lnTo>
                    <a:pt x="148" y="143"/>
                  </a:lnTo>
                  <a:lnTo>
                    <a:pt x="131" y="131"/>
                  </a:lnTo>
                  <a:lnTo>
                    <a:pt x="113" y="118"/>
                  </a:lnTo>
                  <a:lnTo>
                    <a:pt x="95" y="103"/>
                  </a:lnTo>
                  <a:lnTo>
                    <a:pt x="76" y="87"/>
                  </a:lnTo>
                  <a:lnTo>
                    <a:pt x="57" y="69"/>
                  </a:lnTo>
                  <a:lnTo>
                    <a:pt x="39" y="49"/>
                  </a:lnTo>
                  <a:lnTo>
                    <a:pt x="19" y="2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0" name="Freeform 102"/>
            <p:cNvSpPr>
              <a:spLocks/>
            </p:cNvSpPr>
            <p:nvPr/>
          </p:nvSpPr>
          <p:spPr bwMode="auto">
            <a:xfrm>
              <a:off x="5308" y="2653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7 h 35"/>
                <a:gd name="T4" fmla="*/ 18 w 35"/>
                <a:gd name="T5" fmla="*/ 35 h 35"/>
                <a:gd name="T6" fmla="*/ 0 w 35"/>
                <a:gd name="T7" fmla="*/ 17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1" name="Freeform 103"/>
            <p:cNvSpPr>
              <a:spLocks/>
            </p:cNvSpPr>
            <p:nvPr/>
          </p:nvSpPr>
          <p:spPr bwMode="auto">
            <a:xfrm>
              <a:off x="5203" y="2624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7 h 35"/>
                <a:gd name="T4" fmla="*/ 17 w 35"/>
                <a:gd name="T5" fmla="*/ 35 h 35"/>
                <a:gd name="T6" fmla="*/ 0 w 35"/>
                <a:gd name="T7" fmla="*/ 17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7"/>
                  </a:lnTo>
                  <a:lnTo>
                    <a:pt x="17" y="35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2" name="Freeform 104"/>
            <p:cNvSpPr>
              <a:spLocks/>
            </p:cNvSpPr>
            <p:nvPr/>
          </p:nvSpPr>
          <p:spPr bwMode="auto">
            <a:xfrm>
              <a:off x="5103" y="2594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3" name="Freeform 105"/>
            <p:cNvSpPr>
              <a:spLocks/>
            </p:cNvSpPr>
            <p:nvPr/>
          </p:nvSpPr>
          <p:spPr bwMode="auto">
            <a:xfrm>
              <a:off x="4998" y="2565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4" name="Freeform 106"/>
            <p:cNvSpPr>
              <a:spLocks/>
            </p:cNvSpPr>
            <p:nvPr/>
          </p:nvSpPr>
          <p:spPr bwMode="auto">
            <a:xfrm>
              <a:off x="4893" y="2530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5" name="Freeform 107"/>
            <p:cNvSpPr>
              <a:spLocks/>
            </p:cNvSpPr>
            <p:nvPr/>
          </p:nvSpPr>
          <p:spPr bwMode="auto">
            <a:xfrm>
              <a:off x="4770" y="2489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6" name="Freeform 108"/>
            <p:cNvSpPr>
              <a:spLocks/>
            </p:cNvSpPr>
            <p:nvPr/>
          </p:nvSpPr>
          <p:spPr bwMode="auto">
            <a:xfrm>
              <a:off x="4670" y="2454"/>
              <a:ext cx="36" cy="35"/>
            </a:xfrm>
            <a:custGeom>
              <a:avLst/>
              <a:gdLst>
                <a:gd name="T0" fmla="*/ 18 w 36"/>
                <a:gd name="T1" fmla="*/ 0 h 35"/>
                <a:gd name="T2" fmla="*/ 36 w 36"/>
                <a:gd name="T3" fmla="*/ 18 h 35"/>
                <a:gd name="T4" fmla="*/ 18 w 36"/>
                <a:gd name="T5" fmla="*/ 35 h 35"/>
                <a:gd name="T6" fmla="*/ 0 w 36"/>
                <a:gd name="T7" fmla="*/ 18 h 35"/>
                <a:gd name="T8" fmla="*/ 18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7" name="Freeform 109"/>
            <p:cNvSpPr>
              <a:spLocks/>
            </p:cNvSpPr>
            <p:nvPr/>
          </p:nvSpPr>
          <p:spPr bwMode="auto">
            <a:xfrm>
              <a:off x="4577" y="2413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8" name="Freeform 110"/>
            <p:cNvSpPr>
              <a:spLocks/>
            </p:cNvSpPr>
            <p:nvPr/>
          </p:nvSpPr>
          <p:spPr bwMode="auto">
            <a:xfrm>
              <a:off x="4471" y="2372"/>
              <a:ext cx="36" cy="35"/>
            </a:xfrm>
            <a:custGeom>
              <a:avLst/>
              <a:gdLst>
                <a:gd name="T0" fmla="*/ 18 w 36"/>
                <a:gd name="T1" fmla="*/ 0 h 35"/>
                <a:gd name="T2" fmla="*/ 36 w 36"/>
                <a:gd name="T3" fmla="*/ 18 h 35"/>
                <a:gd name="T4" fmla="*/ 18 w 36"/>
                <a:gd name="T5" fmla="*/ 35 h 35"/>
                <a:gd name="T6" fmla="*/ 0 w 36"/>
                <a:gd name="T7" fmla="*/ 18 h 35"/>
                <a:gd name="T8" fmla="*/ 18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99" name="Freeform 111"/>
            <p:cNvSpPr>
              <a:spLocks/>
            </p:cNvSpPr>
            <p:nvPr/>
          </p:nvSpPr>
          <p:spPr bwMode="auto">
            <a:xfrm>
              <a:off x="4360" y="2326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7 h 35"/>
                <a:gd name="T4" fmla="*/ 18 w 35"/>
                <a:gd name="T5" fmla="*/ 35 h 35"/>
                <a:gd name="T6" fmla="*/ 0 w 35"/>
                <a:gd name="T7" fmla="*/ 17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0" name="Freeform 112"/>
            <p:cNvSpPr>
              <a:spLocks/>
            </p:cNvSpPr>
            <p:nvPr/>
          </p:nvSpPr>
          <p:spPr bwMode="auto">
            <a:xfrm>
              <a:off x="4243" y="2261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1" name="Freeform 113"/>
            <p:cNvSpPr>
              <a:spLocks/>
            </p:cNvSpPr>
            <p:nvPr/>
          </p:nvSpPr>
          <p:spPr bwMode="auto">
            <a:xfrm>
              <a:off x="4150" y="2203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2" name="Freeform 114"/>
            <p:cNvSpPr>
              <a:spLocks/>
            </p:cNvSpPr>
            <p:nvPr/>
          </p:nvSpPr>
          <p:spPr bwMode="auto">
            <a:xfrm>
              <a:off x="4050" y="2133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7 h 35"/>
                <a:gd name="T4" fmla="*/ 18 w 35"/>
                <a:gd name="T5" fmla="*/ 35 h 35"/>
                <a:gd name="T6" fmla="*/ 0 w 35"/>
                <a:gd name="T7" fmla="*/ 17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3" name="Freeform 115"/>
            <p:cNvSpPr>
              <a:spLocks/>
            </p:cNvSpPr>
            <p:nvPr/>
          </p:nvSpPr>
          <p:spPr bwMode="auto">
            <a:xfrm>
              <a:off x="3945" y="2057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7 h 35"/>
                <a:gd name="T4" fmla="*/ 17 w 35"/>
                <a:gd name="T5" fmla="*/ 35 h 35"/>
                <a:gd name="T6" fmla="*/ 0 w 35"/>
                <a:gd name="T7" fmla="*/ 17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7"/>
                  </a:lnTo>
                  <a:lnTo>
                    <a:pt x="17" y="35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4" name="Freeform 116"/>
            <p:cNvSpPr>
              <a:spLocks/>
            </p:cNvSpPr>
            <p:nvPr/>
          </p:nvSpPr>
          <p:spPr bwMode="auto">
            <a:xfrm>
              <a:off x="3840" y="1969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5" name="Freeform 117"/>
            <p:cNvSpPr>
              <a:spLocks/>
            </p:cNvSpPr>
            <p:nvPr/>
          </p:nvSpPr>
          <p:spPr bwMode="auto">
            <a:xfrm>
              <a:off x="3728" y="1876"/>
              <a:ext cx="36" cy="35"/>
            </a:xfrm>
            <a:custGeom>
              <a:avLst/>
              <a:gdLst>
                <a:gd name="T0" fmla="*/ 18 w 36"/>
                <a:gd name="T1" fmla="*/ 0 h 35"/>
                <a:gd name="T2" fmla="*/ 36 w 36"/>
                <a:gd name="T3" fmla="*/ 17 h 35"/>
                <a:gd name="T4" fmla="*/ 18 w 36"/>
                <a:gd name="T5" fmla="*/ 35 h 35"/>
                <a:gd name="T6" fmla="*/ 0 w 36"/>
                <a:gd name="T7" fmla="*/ 17 h 35"/>
                <a:gd name="T8" fmla="*/ 18 w 36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6" name="Freeform 118"/>
            <p:cNvSpPr>
              <a:spLocks/>
            </p:cNvSpPr>
            <p:nvPr/>
          </p:nvSpPr>
          <p:spPr bwMode="auto">
            <a:xfrm>
              <a:off x="3617" y="1771"/>
              <a:ext cx="35" cy="35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7 h 35"/>
                <a:gd name="T4" fmla="*/ 18 w 35"/>
                <a:gd name="T5" fmla="*/ 35 h 35"/>
                <a:gd name="T6" fmla="*/ 0 w 35"/>
                <a:gd name="T7" fmla="*/ 17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7" name="Freeform 119"/>
            <p:cNvSpPr>
              <a:spLocks/>
            </p:cNvSpPr>
            <p:nvPr/>
          </p:nvSpPr>
          <p:spPr bwMode="auto">
            <a:xfrm>
              <a:off x="3512" y="1654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7 h 35"/>
                <a:gd name="T4" fmla="*/ 17 w 35"/>
                <a:gd name="T5" fmla="*/ 35 h 35"/>
                <a:gd name="T6" fmla="*/ 0 w 35"/>
                <a:gd name="T7" fmla="*/ 17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7"/>
                  </a:lnTo>
                  <a:lnTo>
                    <a:pt x="17" y="35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8" name="Freeform 120"/>
            <p:cNvSpPr>
              <a:spLocks/>
            </p:cNvSpPr>
            <p:nvPr/>
          </p:nvSpPr>
          <p:spPr bwMode="auto">
            <a:xfrm>
              <a:off x="3395" y="1520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7 h 35"/>
                <a:gd name="T4" fmla="*/ 17 w 35"/>
                <a:gd name="T5" fmla="*/ 35 h 35"/>
                <a:gd name="T6" fmla="*/ 0 w 35"/>
                <a:gd name="T7" fmla="*/ 17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7"/>
                  </a:lnTo>
                  <a:lnTo>
                    <a:pt x="17" y="35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09" name="Freeform 121"/>
            <p:cNvSpPr>
              <a:spLocks/>
            </p:cNvSpPr>
            <p:nvPr/>
          </p:nvSpPr>
          <p:spPr bwMode="auto">
            <a:xfrm>
              <a:off x="3284" y="1368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7 h 35"/>
                <a:gd name="T4" fmla="*/ 17 w 35"/>
                <a:gd name="T5" fmla="*/ 35 h 35"/>
                <a:gd name="T6" fmla="*/ 0 w 35"/>
                <a:gd name="T7" fmla="*/ 17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7"/>
                  </a:lnTo>
                  <a:lnTo>
                    <a:pt x="17" y="35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810" name="Rectangle 122"/>
            <p:cNvSpPr>
              <a:spLocks noChangeArrowheads="1"/>
            </p:cNvSpPr>
            <p:nvPr/>
          </p:nvSpPr>
          <p:spPr bwMode="auto">
            <a:xfrm>
              <a:off x="3840" y="1029"/>
              <a:ext cx="54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300">
                  <a:solidFill>
                    <a:srgbClr val="000000"/>
                  </a:solidFill>
                  <a:latin typeface="Times New Roman" charset="0"/>
                </a:rPr>
                <a:t>OECF example</a:t>
              </a:r>
              <a:endParaRPr lang="en-US" altLang="en-US" sz="2000"/>
            </a:p>
          </p:txBody>
        </p:sp>
        <p:sp>
          <p:nvSpPr>
            <p:cNvPr id="114811" name="Rectangle 123"/>
            <p:cNvSpPr>
              <a:spLocks noChangeArrowheads="1"/>
            </p:cNvSpPr>
            <p:nvPr/>
          </p:nvSpPr>
          <p:spPr bwMode="auto">
            <a:xfrm>
              <a:off x="3167" y="2670"/>
              <a:ext cx="3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US" altLang="en-US" sz="2000"/>
            </a:p>
          </p:txBody>
        </p:sp>
        <p:sp>
          <p:nvSpPr>
            <p:cNvPr id="114812" name="Rectangle 124"/>
            <p:cNvSpPr>
              <a:spLocks noChangeArrowheads="1"/>
            </p:cNvSpPr>
            <p:nvPr/>
          </p:nvSpPr>
          <p:spPr bwMode="auto">
            <a:xfrm>
              <a:off x="3132" y="2402"/>
              <a:ext cx="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50</a:t>
              </a:r>
              <a:endParaRPr lang="en-US" altLang="en-US" sz="2000"/>
            </a:p>
          </p:txBody>
        </p:sp>
        <p:sp>
          <p:nvSpPr>
            <p:cNvPr id="114813" name="Rectangle 125"/>
            <p:cNvSpPr>
              <a:spLocks noChangeArrowheads="1"/>
            </p:cNvSpPr>
            <p:nvPr/>
          </p:nvSpPr>
          <p:spPr bwMode="auto">
            <a:xfrm>
              <a:off x="3096" y="2133"/>
              <a:ext cx="1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100</a:t>
              </a:r>
              <a:endParaRPr lang="en-US" altLang="en-US" sz="2000"/>
            </a:p>
          </p:txBody>
        </p:sp>
        <p:sp>
          <p:nvSpPr>
            <p:cNvPr id="114814" name="Rectangle 126"/>
            <p:cNvSpPr>
              <a:spLocks noChangeArrowheads="1"/>
            </p:cNvSpPr>
            <p:nvPr/>
          </p:nvSpPr>
          <p:spPr bwMode="auto">
            <a:xfrm>
              <a:off x="3096" y="1864"/>
              <a:ext cx="1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150</a:t>
              </a:r>
              <a:endParaRPr lang="en-US" altLang="en-US" sz="2000"/>
            </a:p>
          </p:txBody>
        </p:sp>
        <p:sp>
          <p:nvSpPr>
            <p:cNvPr id="114815" name="Rectangle 127"/>
            <p:cNvSpPr>
              <a:spLocks noChangeArrowheads="1"/>
            </p:cNvSpPr>
            <p:nvPr/>
          </p:nvSpPr>
          <p:spPr bwMode="auto">
            <a:xfrm>
              <a:off x="3096" y="1595"/>
              <a:ext cx="10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200</a:t>
              </a:r>
              <a:endParaRPr lang="en-US" altLang="en-US" sz="2000"/>
            </a:p>
          </p:txBody>
        </p:sp>
        <p:sp>
          <p:nvSpPr>
            <p:cNvPr id="114816" name="Rectangle 128"/>
            <p:cNvSpPr>
              <a:spLocks noChangeArrowheads="1"/>
            </p:cNvSpPr>
            <p:nvPr/>
          </p:nvSpPr>
          <p:spPr bwMode="auto">
            <a:xfrm>
              <a:off x="3096" y="1333"/>
              <a:ext cx="10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250</a:t>
              </a:r>
              <a:endParaRPr lang="en-US" altLang="en-US" sz="2000"/>
            </a:p>
          </p:txBody>
        </p:sp>
        <p:sp>
          <p:nvSpPr>
            <p:cNvPr id="114817" name="Rectangle 129"/>
            <p:cNvSpPr>
              <a:spLocks noChangeArrowheads="1"/>
            </p:cNvSpPr>
            <p:nvPr/>
          </p:nvSpPr>
          <p:spPr bwMode="auto">
            <a:xfrm>
              <a:off x="3243" y="2781"/>
              <a:ext cx="34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US" altLang="en-US" sz="2000"/>
            </a:p>
          </p:txBody>
        </p:sp>
        <p:sp>
          <p:nvSpPr>
            <p:cNvPr id="114818" name="Rectangle 130"/>
            <p:cNvSpPr>
              <a:spLocks noChangeArrowheads="1"/>
            </p:cNvSpPr>
            <p:nvPr/>
          </p:nvSpPr>
          <p:spPr bwMode="auto">
            <a:xfrm>
              <a:off x="3734" y="2781"/>
              <a:ext cx="85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0.5</a:t>
              </a:r>
              <a:endParaRPr lang="en-US" altLang="en-US" sz="2000"/>
            </a:p>
          </p:txBody>
        </p:sp>
        <p:sp>
          <p:nvSpPr>
            <p:cNvPr id="114819" name="Rectangle 131"/>
            <p:cNvSpPr>
              <a:spLocks noChangeArrowheads="1"/>
            </p:cNvSpPr>
            <p:nvPr/>
          </p:nvSpPr>
          <p:spPr bwMode="auto">
            <a:xfrm>
              <a:off x="4278" y="2781"/>
              <a:ext cx="34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altLang="en-US" sz="2000"/>
            </a:p>
          </p:txBody>
        </p:sp>
        <p:sp>
          <p:nvSpPr>
            <p:cNvPr id="114820" name="Rectangle 132"/>
            <p:cNvSpPr>
              <a:spLocks noChangeArrowheads="1"/>
            </p:cNvSpPr>
            <p:nvPr/>
          </p:nvSpPr>
          <p:spPr bwMode="auto">
            <a:xfrm>
              <a:off x="4770" y="2781"/>
              <a:ext cx="85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1.5</a:t>
              </a:r>
              <a:endParaRPr lang="en-US" altLang="en-US" sz="2000"/>
            </a:p>
          </p:txBody>
        </p:sp>
        <p:sp>
          <p:nvSpPr>
            <p:cNvPr id="114821" name="Rectangle 133"/>
            <p:cNvSpPr>
              <a:spLocks noChangeArrowheads="1"/>
            </p:cNvSpPr>
            <p:nvPr/>
          </p:nvSpPr>
          <p:spPr bwMode="auto">
            <a:xfrm>
              <a:off x="5308" y="2781"/>
              <a:ext cx="34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altLang="en-US" sz="2000"/>
            </a:p>
          </p:txBody>
        </p:sp>
        <p:sp>
          <p:nvSpPr>
            <p:cNvPr id="114822" name="Rectangle 134"/>
            <p:cNvSpPr>
              <a:spLocks noChangeArrowheads="1"/>
            </p:cNvSpPr>
            <p:nvPr/>
          </p:nvSpPr>
          <p:spPr bwMode="auto">
            <a:xfrm>
              <a:off x="3957" y="2916"/>
              <a:ext cx="58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neutral (gray) density</a:t>
              </a:r>
              <a:endParaRPr lang="en-US" altLang="en-US" sz="2000"/>
            </a:p>
          </p:txBody>
        </p:sp>
        <p:sp>
          <p:nvSpPr>
            <p:cNvPr id="114823" name="Rectangle 135"/>
            <p:cNvSpPr>
              <a:spLocks noChangeArrowheads="1"/>
            </p:cNvSpPr>
            <p:nvPr/>
          </p:nvSpPr>
          <p:spPr bwMode="auto">
            <a:xfrm rot="16200000">
              <a:off x="2548" y="2064"/>
              <a:ext cx="93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>
                  <a:solidFill>
                    <a:srgbClr val="000000"/>
                  </a:solidFill>
                  <a:latin typeface="Times New Roman" charset="0"/>
                </a:rPr>
                <a:t>average green count value ( 8 bit)</a:t>
              </a:r>
              <a:endParaRPr lang="en-US" altLang="en-US" sz="2000"/>
            </a:p>
          </p:txBody>
        </p:sp>
        <p:sp>
          <p:nvSpPr>
            <p:cNvPr id="114824" name="Rectangle 136"/>
            <p:cNvSpPr>
              <a:spLocks noChangeArrowheads="1"/>
            </p:cNvSpPr>
            <p:nvPr/>
          </p:nvSpPr>
          <p:spPr bwMode="auto">
            <a:xfrm>
              <a:off x="2892" y="953"/>
              <a:ext cx="2545" cy="214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4826" name="Picture 1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490788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14828" name="Line 140"/>
          <p:cNvSpPr>
            <a:spLocks noChangeShapeType="1"/>
          </p:cNvSpPr>
          <p:nvPr/>
        </p:nvSpPr>
        <p:spPr bwMode="auto">
          <a:xfrm flipV="1">
            <a:off x="1066800" y="2100976"/>
            <a:ext cx="3198855" cy="26122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29" name="Line 141"/>
          <p:cNvSpPr>
            <a:spLocks noChangeShapeType="1"/>
          </p:cNvSpPr>
          <p:nvPr/>
        </p:nvSpPr>
        <p:spPr bwMode="auto">
          <a:xfrm flipV="1">
            <a:off x="2438399" y="4494228"/>
            <a:ext cx="5617691" cy="611171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30" name="Line 142"/>
          <p:cNvSpPr>
            <a:spLocks noChangeShapeType="1"/>
          </p:cNvSpPr>
          <p:nvPr/>
        </p:nvSpPr>
        <p:spPr bwMode="auto">
          <a:xfrm>
            <a:off x="2285999" y="2362200"/>
            <a:ext cx="3519695" cy="115278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520576"/>
            <a:ext cx="3324974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47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630621" y="2286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4C71A"/>
                </a:solidFill>
                <a:latin typeface="Arial" charset="0"/>
              </a:rPr>
              <a:t/>
            </a:r>
            <a:br>
              <a:rPr lang="en-US" altLang="en-US" sz="2800" b="1" dirty="0">
                <a:solidFill>
                  <a:srgbClr val="F4C71A"/>
                </a:solidFill>
                <a:latin typeface="Arial" charset="0"/>
              </a:rPr>
            </a:br>
            <a:r>
              <a:rPr lang="en-US" altLang="en-US" sz="2800" b="1" dirty="0" smtClean="0">
                <a:solidFill>
                  <a:srgbClr val="F4C71A"/>
                </a:solidFill>
                <a:latin typeface="Arial" charset="0"/>
              </a:rPr>
              <a:t>Tone transfer aim comparison</a:t>
            </a:r>
            <a:r>
              <a:rPr lang="en-US" altLang="en-US" sz="2800" dirty="0">
                <a:solidFill>
                  <a:srgbClr val="F4C71A"/>
                </a:solidFill>
              </a:rPr>
              <a:t>s</a:t>
            </a:r>
            <a:endParaRPr lang="en-US" altLang="en-US" sz="2400" dirty="0">
              <a:solidFill>
                <a:srgbClr val="F4C71A"/>
              </a:solidFill>
            </a:endParaRPr>
          </a:p>
        </p:txBody>
      </p:sp>
      <p:pic>
        <p:nvPicPr>
          <p:cNvPr id="3072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324600" cy="470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97621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717"/>
            <a:ext cx="7886700" cy="1325563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What is an image ?</a:t>
            </a:r>
            <a:endParaRPr lang="en-US" sz="3600" dirty="0">
              <a:solidFill>
                <a:srgbClr val="FFC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8610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</a:t>
            </a:r>
            <a:r>
              <a:rPr lang="en-US" sz="3600" dirty="0" smtClean="0"/>
              <a:t>A Spatial </a:t>
            </a:r>
            <a:r>
              <a:rPr lang="en-US" sz="3600" dirty="0"/>
              <a:t>M</a:t>
            </a:r>
            <a:r>
              <a:rPr lang="en-US" sz="3600" dirty="0" smtClean="0"/>
              <a:t>ap of Energy*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</a:t>
            </a:r>
            <a:r>
              <a:rPr lang="en-US" i="1" dirty="0" smtClean="0"/>
              <a:t>for our purpose</a:t>
            </a:r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A two dimensional mapping of light   energy ( red, green, blue, lightness)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309103" y="41148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Space and Light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516731" y="5867400"/>
            <a:ext cx="452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* Applies to 3D, UV, IR, other colors too</a:t>
            </a:r>
            <a:endParaRPr lang="en-US" sz="1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09900" y="6381750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3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0"/>
            <a:ext cx="26670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6670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26670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3175"/>
            <a:ext cx="190500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810000" y="5865813"/>
            <a:ext cx="15303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Gamma 2.2 aim</a:t>
            </a:r>
          </a:p>
        </p:txBody>
      </p:sp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73488"/>
            <a:ext cx="18478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2171700" y="408089"/>
            <a:ext cx="5262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err="1">
                <a:solidFill>
                  <a:srgbClr val="FFC000"/>
                </a:solidFill>
              </a:rPr>
              <a:t>PShop</a:t>
            </a:r>
            <a:r>
              <a:rPr lang="en-US" altLang="en-US" sz="1800" dirty="0">
                <a:solidFill>
                  <a:srgbClr val="FFC000"/>
                </a:solidFill>
              </a:rPr>
              <a:t> Brightness adjustment effect on OECF</a:t>
            </a: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6553200" y="5865813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Over-exposed </a:t>
            </a: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1066800" y="5865813"/>
            <a:ext cx="155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Under-exposed </a:t>
            </a:r>
          </a:p>
        </p:txBody>
      </p:sp>
      <p:grpSp>
        <p:nvGrpSpPr>
          <p:cNvPr id="182283" name="Group 11"/>
          <p:cNvGrpSpPr>
            <a:grpSpLocks/>
          </p:cNvGrpSpPr>
          <p:nvPr/>
        </p:nvGrpSpPr>
        <p:grpSpPr bwMode="auto">
          <a:xfrm>
            <a:off x="457200" y="1025525"/>
            <a:ext cx="8053388" cy="2747963"/>
            <a:chOff x="336" y="576"/>
            <a:chExt cx="5073" cy="1731"/>
          </a:xfrm>
        </p:grpSpPr>
        <p:pic>
          <p:nvPicPr>
            <p:cNvPr id="18228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576"/>
              <a:ext cx="1559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2285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76"/>
              <a:ext cx="1567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2286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76"/>
              <a:ext cx="1569" cy="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42441" y="6522178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7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83062"/>
            <a:ext cx="26670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3810000" y="6010275"/>
            <a:ext cx="153035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Gamma 2.2 aim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1778757" y="275243"/>
            <a:ext cx="6567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rgbClr val="FFC000"/>
                </a:solidFill>
              </a:rPr>
              <a:t>PShop</a:t>
            </a:r>
            <a:r>
              <a:rPr lang="en-US" altLang="en-US" dirty="0">
                <a:solidFill>
                  <a:srgbClr val="FFC000"/>
                </a:solidFill>
              </a:rPr>
              <a:t> contrast adjustment effect on OECF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6553200" y="6010275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Over-exposed ?</a:t>
            </a: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1066800" y="6010275"/>
            <a:ext cx="1658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Under-exposed ?</a:t>
            </a: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83062"/>
            <a:ext cx="263842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33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83062"/>
            <a:ext cx="27432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3305" name="Line 9"/>
          <p:cNvSpPr>
            <a:spLocks noChangeShapeType="1"/>
          </p:cNvSpPr>
          <p:nvPr/>
        </p:nvSpPr>
        <p:spPr bwMode="auto">
          <a:xfrm flipV="1">
            <a:off x="4800600" y="5554662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 flipV="1">
            <a:off x="3657600" y="4564062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3307" name="Group 11"/>
          <p:cNvGrpSpPr>
            <a:grpSpLocks/>
          </p:cNvGrpSpPr>
          <p:nvPr/>
        </p:nvGrpSpPr>
        <p:grpSpPr bwMode="auto">
          <a:xfrm>
            <a:off x="609600" y="1143000"/>
            <a:ext cx="7912100" cy="2743200"/>
            <a:chOff x="384" y="576"/>
            <a:chExt cx="4984" cy="1728"/>
          </a:xfrm>
        </p:grpSpPr>
        <p:pic>
          <p:nvPicPr>
            <p:cNvPr id="183308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576"/>
              <a:ext cx="1559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330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576"/>
              <a:ext cx="1576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3310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576"/>
              <a:ext cx="1567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8331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94150"/>
            <a:ext cx="1833563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331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78262"/>
            <a:ext cx="19526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37034" y="6469446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5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94628"/>
            <a:ext cx="3193518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pic>
        <p:nvPicPr>
          <p:cNvPr id="3" name="Picture 2" descr="oec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628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70957" y="152400"/>
            <a:ext cx="332296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Char char="-"/>
            </a:pPr>
            <a:r>
              <a:rPr lang="en-US" altLang="en-US" sz="2800" dirty="0">
                <a:solidFill>
                  <a:srgbClr val="F4C71A"/>
                </a:solidFill>
              </a:rPr>
              <a:t>Tone Response –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k</a:t>
            </a:r>
            <a:r>
              <a:rPr lang="en-US" altLang="en-US" sz="2400" smtClean="0">
                <a:solidFill>
                  <a:srgbClr val="000000"/>
                </a:solidFill>
              </a:rPr>
              <a:t>ey </a:t>
            </a:r>
            <a:r>
              <a:rPr lang="en-US" altLang="en-US" sz="2400" dirty="0" smtClean="0">
                <a:solidFill>
                  <a:srgbClr val="000000"/>
                </a:solidFill>
              </a:rPr>
              <a:t>points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343400" y="2438400"/>
            <a:ext cx="3298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/>
              <a:t>                  </a:t>
            </a:r>
            <a:r>
              <a:rPr lang="en-US" altLang="en-US" sz="1400" u="sng"/>
              <a:t>What to look for !</a:t>
            </a:r>
          </a:p>
          <a:p>
            <a:pPr eaLnBrk="1" hangingPunct="1"/>
            <a:r>
              <a:rPr lang="en-US" altLang="en-US" sz="1400" u="sng"/>
              <a:t> Avoid </a:t>
            </a:r>
          </a:p>
          <a:p>
            <a:pPr eaLnBrk="1" hangingPunct="1"/>
            <a:r>
              <a:rPr lang="en-US" altLang="en-US" sz="1400"/>
              <a:t>     </a:t>
            </a:r>
            <a:r>
              <a:rPr lang="en-US" altLang="en-US" sz="1400" i="1"/>
              <a:t>clipping</a:t>
            </a:r>
            <a:r>
              <a:rPr lang="en-US" altLang="en-US" sz="1400"/>
              <a:t> – horizontal plateaus</a:t>
            </a:r>
          </a:p>
          <a:p>
            <a:pPr eaLnBrk="1" hangingPunct="1"/>
            <a:r>
              <a:rPr lang="en-US" altLang="en-US" sz="1400"/>
              <a:t>     </a:t>
            </a:r>
            <a:r>
              <a:rPr lang="en-US" altLang="en-US" sz="1400" i="1"/>
              <a:t>S - shaped curves</a:t>
            </a:r>
          </a:p>
          <a:p>
            <a:pPr eaLnBrk="1" hangingPunct="1"/>
            <a:r>
              <a:rPr lang="en-US" altLang="en-US" sz="1400" u="sng"/>
              <a:t> Achieve </a:t>
            </a:r>
            <a:endParaRPr lang="en-US" altLang="en-US" sz="1400" i="1"/>
          </a:p>
          <a:p>
            <a:pPr eaLnBrk="1" hangingPunct="1"/>
            <a:r>
              <a:rPr lang="en-US" altLang="en-US" sz="1400"/>
              <a:t> - Monotonic, gamma shaped curves</a:t>
            </a:r>
          </a:p>
          <a:p>
            <a:pPr eaLnBrk="1" hangingPunct="1"/>
            <a:r>
              <a:rPr lang="en-US" altLang="en-US" sz="1400"/>
              <a:t> - Count level coverage</a:t>
            </a:r>
          </a:p>
          <a:p>
            <a:pPr eaLnBrk="1" hangingPunct="1"/>
            <a:r>
              <a:rPr lang="en-US" altLang="en-US" sz="1400"/>
              <a:t> - RGB grouping</a:t>
            </a:r>
          </a:p>
          <a:p>
            <a:pPr eaLnBrk="1" hangingPunct="1"/>
            <a:r>
              <a:rPr lang="en-US" altLang="en-US" sz="1400"/>
              <a:t> - Aim vs. Actual curve</a:t>
            </a:r>
          </a:p>
        </p:txBody>
      </p:sp>
    </p:spTree>
    <p:extLst>
      <p:ext uri="{BB962C8B-B14F-4D97-AF65-F5344CB8AC3E}">
        <p14:creationId xmlns:p14="http://schemas.microsoft.com/office/powerpoint/2010/main" val="21310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24200" y="6381750"/>
            <a:ext cx="3124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8750"/>
            <a:ext cx="61468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69342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4C71A"/>
                </a:solidFill>
                <a:latin typeface="Arial Rounded MT Bold" charset="0"/>
              </a:rPr>
              <a:t>Targets alone are not sufficient</a:t>
            </a:r>
            <a:br>
              <a:rPr lang="en-US" altLang="en-US" sz="2800" dirty="0">
                <a:solidFill>
                  <a:srgbClr val="F4C71A"/>
                </a:solidFill>
                <a:latin typeface="Arial Rounded MT Bold" charset="0"/>
              </a:rPr>
            </a:br>
            <a:r>
              <a:rPr lang="en-US" altLang="en-US" sz="2400" dirty="0">
                <a:solidFill>
                  <a:srgbClr val="000000"/>
                </a:solidFill>
                <a:latin typeface="Arial Rounded MT Bold" charset="0"/>
              </a:rPr>
              <a:t>- </a:t>
            </a:r>
            <a:r>
              <a:rPr lang="en-US" altLang="en-US" sz="2000" dirty="0">
                <a:solidFill>
                  <a:srgbClr val="000000"/>
                </a:solidFill>
                <a:latin typeface="Arial Rounded MT Bold" charset="0"/>
              </a:rPr>
              <a:t>They need to be analyzed and used </a:t>
            </a:r>
            <a:r>
              <a:rPr lang="en-US" altLang="en-US" sz="2000" dirty="0">
                <a:solidFill>
                  <a:srgbClr val="F4C71A"/>
                </a:solidFill>
                <a:latin typeface="Arial Rounded MT Bold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029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9"/>
          <p:cNvSpPr txBox="1">
            <a:spLocks noChangeArrowheads="1"/>
          </p:cNvSpPr>
          <p:nvPr/>
        </p:nvSpPr>
        <p:spPr bwMode="auto">
          <a:xfrm>
            <a:off x="1984375" y="238125"/>
            <a:ext cx="555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4C71A"/>
                </a:solidFill>
              </a:rPr>
              <a:t>Exposure - Difference from aim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219200"/>
            <a:ext cx="7450138" cy="4953000"/>
            <a:chOff x="533400" y="1143000"/>
            <a:chExt cx="7602538" cy="5029200"/>
          </a:xfrm>
        </p:grpSpPr>
        <p:pic>
          <p:nvPicPr>
            <p:cNvPr id="31746" name="Picture 6" descr="deltafromai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43000"/>
              <a:ext cx="7602538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8" name="TextBox 11"/>
            <p:cNvSpPr txBox="1">
              <a:spLocks noChangeArrowheads="1"/>
            </p:cNvSpPr>
            <p:nvPr/>
          </p:nvSpPr>
          <p:spPr bwMode="auto">
            <a:xfrm>
              <a:off x="6019800" y="2054225"/>
              <a:ext cx="18383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/>
                <a:t>Tolerance corridor</a:t>
              </a:r>
            </a:p>
          </p:txBody>
        </p:sp>
        <p:sp>
          <p:nvSpPr>
            <p:cNvPr id="31749" name="TextBox 13"/>
            <p:cNvSpPr txBox="1">
              <a:spLocks noChangeArrowheads="1"/>
            </p:cNvSpPr>
            <p:nvPr/>
          </p:nvSpPr>
          <p:spPr bwMode="auto">
            <a:xfrm>
              <a:off x="1981200" y="2206625"/>
              <a:ext cx="774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latin typeface="Zapf Dingbats" charset="0"/>
                </a:rPr>
                <a:t>★★★★</a:t>
              </a:r>
              <a:endParaRPr lang="en-US" altLang="en-US" sz="1400"/>
            </a:p>
          </p:txBody>
        </p:sp>
        <p:sp>
          <p:nvSpPr>
            <p:cNvPr id="31750" name="TextBox 14"/>
            <p:cNvSpPr txBox="1">
              <a:spLocks noChangeArrowheads="1"/>
            </p:cNvSpPr>
            <p:nvPr/>
          </p:nvSpPr>
          <p:spPr bwMode="auto">
            <a:xfrm>
              <a:off x="2871788" y="2359025"/>
              <a:ext cx="6334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latin typeface="Zapf Dingbats" charset="0"/>
                </a:rPr>
                <a:t>★★★</a:t>
              </a:r>
              <a:endParaRPr lang="en-US" altLang="en-US" sz="140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8767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286000" y="304800"/>
            <a:ext cx="5137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C000"/>
                </a:solidFill>
              </a:rPr>
              <a:t>What causes OECFs to vary?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86000"/>
            <a:ext cx="7239000" cy="20574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Arial Rounded MT Bold" charset="0"/>
              </a:rPr>
              <a:t>Non-standardized software selections</a:t>
            </a:r>
          </a:p>
          <a:p>
            <a:r>
              <a:rPr lang="en-US" altLang="en-US" sz="2800" dirty="0">
                <a:latin typeface="Arial Rounded MT Bold" charset="0"/>
              </a:rPr>
              <a:t>Confusing software driver settings</a:t>
            </a:r>
          </a:p>
          <a:p>
            <a:r>
              <a:rPr lang="en-US" altLang="en-US" sz="2800" dirty="0">
                <a:latin typeface="Arial Rounded MT Bold" charset="0"/>
              </a:rPr>
              <a:t>Individual color/tone </a:t>
            </a:r>
            <a:r>
              <a:rPr lang="en-US" altLang="en-US" sz="2800" dirty="0" smtClean="0">
                <a:latin typeface="Arial Rounded MT Bold" charset="0"/>
              </a:rPr>
              <a:t>preferences</a:t>
            </a:r>
          </a:p>
          <a:p>
            <a:r>
              <a:rPr lang="en-US" altLang="en-US" sz="2800" dirty="0" smtClean="0">
                <a:latin typeface="Arial Rounded MT Bold" charset="0"/>
              </a:rPr>
              <a:t>Auto contrast selections</a:t>
            </a:r>
            <a:endParaRPr lang="en-US" altLang="en-US" sz="2800" dirty="0">
              <a:latin typeface="Arial Rounded MT Bold" charset="0"/>
            </a:endParaRPr>
          </a:p>
          <a:p>
            <a:r>
              <a:rPr lang="en-US" altLang="en-US" sz="2800" dirty="0">
                <a:latin typeface="Arial Rounded MT Bold" charset="0"/>
              </a:rPr>
              <a:t>Lighting variability</a:t>
            </a:r>
          </a:p>
          <a:p>
            <a:pPr>
              <a:buFontTx/>
              <a:buNone/>
            </a:pPr>
            <a:endParaRPr lang="en-US" altLang="en-US" sz="2800" dirty="0">
              <a:latin typeface="Arial Rounded MT Bold" charset="0"/>
            </a:endParaRPr>
          </a:p>
          <a:p>
            <a:endParaRPr lang="en-US" altLang="en-US" sz="2800" dirty="0">
              <a:latin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16275" y="6381750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44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21731"/>
            <a:ext cx="1847850" cy="344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60115" y="323206"/>
            <a:ext cx="6934200" cy="68580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>
                <a:solidFill>
                  <a:srgbClr val="FFC000"/>
                </a:solidFill>
                <a:latin typeface="Arial Rounded MT Bold" charset="0"/>
              </a:rPr>
              <a:t>White Balance </a:t>
            </a:r>
            <a:r>
              <a:rPr lang="en-US" altLang="en-US" sz="280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2800">
                <a:solidFill>
                  <a:srgbClr val="FFC000"/>
                </a:solidFill>
                <a:latin typeface="Arial Rounded MT Bold" charset="0"/>
              </a:rPr>
            </a:br>
            <a:endParaRPr lang="en-US" altLang="en-US" sz="1800" dirty="0">
              <a:solidFill>
                <a:schemeClr val="tx1"/>
              </a:solidFill>
              <a:latin typeface="Arial Rounded MT Bold" charset="0"/>
            </a:endParaRPr>
          </a:p>
        </p:txBody>
      </p:sp>
      <p:pic>
        <p:nvPicPr>
          <p:cNvPr id="1167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574131"/>
            <a:ext cx="4687887" cy="2951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914400" y="1137682"/>
            <a:ext cx="7995138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="1" i="1" baseline="-25000">
                <a:ea typeface="Arial Rounded MT Bold" charset="0"/>
                <a:cs typeface="Arial Rounded MT Bold" charset="0"/>
                <a:sym typeface="Wingdings 2" charset="2"/>
              </a:rPr>
              <a:t></a:t>
            </a:r>
            <a:r>
              <a:rPr lang="en-US" altLang="en-US" b="1" i="1" baseline="-25000">
                <a:ea typeface="Arial Rounded MT Bold" charset="0"/>
                <a:cs typeface="Arial Rounded MT Bold" charset="0"/>
                <a:sym typeface="Wingdings 2" charset="2"/>
              </a:rPr>
              <a:t>  </a:t>
            </a:r>
            <a:r>
              <a:rPr lang="en-US" altLang="en-US" b="1" i="1" baseline="-25000">
                <a:ea typeface="Arial Rounded MT Bold" charset="0"/>
                <a:cs typeface="Arial Rounded MT Bold" charset="0"/>
              </a:rPr>
              <a:t>OECFs can be measured for each color channel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 using a target’s neutral gray patches.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="1" i="1" baseline="-25000" dirty="0">
                <a:ea typeface="Arial Rounded MT Bold" charset="0"/>
                <a:cs typeface="Arial Rounded MT Bold" charset="0"/>
                <a:sym typeface="Wingdings 2" charset="2"/>
              </a:rPr>
              <a:t></a:t>
            </a:r>
            <a:r>
              <a:rPr lang="en-US" altLang="en-US" sz="1400" i="1" baseline="-25000" dirty="0">
                <a:ea typeface="Arial Rounded MT Bold" charset="0"/>
                <a:cs typeface="Arial Rounded MT Bold" charset="0"/>
              </a:rPr>
              <a:t> </a:t>
            </a:r>
            <a:r>
              <a:rPr lang="en-US" altLang="en-US" sz="1800" i="1" baseline="-25000" dirty="0">
                <a:ea typeface="Arial Rounded MT Bold" charset="0"/>
                <a:cs typeface="Arial Rounded MT Bold" charset="0"/>
              </a:rPr>
              <a:t> </a:t>
            </a: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85% of good color imaging performance is keeping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 the Red, Green, and Blue OECFs the same… Really!</a:t>
            </a:r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>
            <a:off x="2362200" y="3107531"/>
            <a:ext cx="2068513" cy="158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 flipV="1">
            <a:off x="2286000" y="4783931"/>
            <a:ext cx="426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656564" y="5621747"/>
            <a:ext cx="4915385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baseline="-25000" dirty="0">
                <a:ea typeface="Arial Rounded MT Bold" charset="0"/>
                <a:cs typeface="Arial Rounded MT Bold" charset="0"/>
              </a:rPr>
              <a:t>This is a good example of a well white balanced capture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i="1" baseline="-25000" dirty="0">
                <a:ea typeface="Arial Rounded MT Bold" charset="0"/>
                <a:cs typeface="Arial Rounded MT Bold" charset="0"/>
              </a:rPr>
              <a:t>Note that all color channel OECFs lie on top of each other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50815" y="6502625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b="1" dirty="0">
                <a:solidFill>
                  <a:srgbClr val="FFC000"/>
                </a:solidFill>
                <a:latin typeface="Arial Rounded MT Bold" charset="0"/>
              </a:rPr>
              <a:t>White Balance </a:t>
            </a:r>
            <a:r>
              <a:rPr lang="en-US" altLang="en-US" sz="2800" b="1" dirty="0" smtClean="0">
                <a:solidFill>
                  <a:srgbClr val="FFC000"/>
                </a:solidFill>
                <a:latin typeface="Arial Rounded MT Bold" charset="0"/>
              </a:rPr>
              <a:t>(full scale)</a:t>
            </a: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</a:br>
            <a:endParaRPr lang="en-US" altLang="en-US" sz="2800" dirty="0">
              <a:solidFill>
                <a:srgbClr val="FFC000"/>
              </a:solidFill>
              <a:latin typeface="Arial Rounded MT Bold" charset="0"/>
            </a:endParaRP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038600" cy="269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04825" y="5376138"/>
            <a:ext cx="739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This is an example where the white balance performance is marginal.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Note how the blue channel OECF departs from the red and green OECF </a:t>
            </a:r>
          </a:p>
        </p:txBody>
      </p:sp>
      <p:pic>
        <p:nvPicPr>
          <p:cNvPr id="11776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095625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Line 6"/>
          <p:cNvSpPr>
            <a:spLocks noChangeShapeType="1"/>
          </p:cNvSpPr>
          <p:nvPr/>
        </p:nvSpPr>
        <p:spPr bwMode="auto">
          <a:xfrm>
            <a:off x="1371600" y="2133600"/>
            <a:ext cx="426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63575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3269456" y="6450396"/>
            <a:ext cx="2895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295400"/>
            <a:ext cx="3460750" cy="3990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752599" y="-5255"/>
            <a:ext cx="5929313" cy="14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aseline="-25000" dirty="0">
                <a:solidFill>
                  <a:srgbClr val="FFC000"/>
                </a:solidFill>
              </a:rPr>
              <a:t>White Balance Assessment using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aseline="-25000" dirty="0">
                <a:solidFill>
                  <a:srgbClr val="FFC000"/>
                </a:solidFill>
              </a:rPr>
              <a:t>Photoshop Histograms</a:t>
            </a:r>
          </a:p>
          <a:p>
            <a:pPr algn="ctr">
              <a:spcBef>
                <a:spcPct val="50000"/>
              </a:spcBef>
            </a:pPr>
            <a:endParaRPr lang="en-US" altLang="en-US" sz="3200" baseline="-25000" dirty="0">
              <a:solidFill>
                <a:srgbClr val="FFC000"/>
              </a:solidFill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914400" y="5410200"/>
            <a:ext cx="7772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Though gray patches appear gray, the one patch is actually slightly colored.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baseline="-25000" dirty="0">
                <a:ea typeface="Arial Rounded MT Bold" charset="0"/>
                <a:cs typeface="Arial Rounded MT Bold" charset="0"/>
              </a:rPr>
              <a:t>All three histogram should align if white balance is correct</a:t>
            </a:r>
          </a:p>
        </p:txBody>
      </p:sp>
    </p:spTree>
    <p:extLst>
      <p:ext uri="{BB962C8B-B14F-4D97-AF65-F5344CB8AC3E}">
        <p14:creationId xmlns:p14="http://schemas.microsoft.com/office/powerpoint/2010/main" val="20441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9"/>
          <p:cNvSpPr txBox="1">
            <a:spLocks noChangeArrowheads="1"/>
          </p:cNvSpPr>
          <p:nvPr/>
        </p:nvSpPr>
        <p:spPr bwMode="auto">
          <a:xfrm>
            <a:off x="3276600" y="76200"/>
            <a:ext cx="3656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4C71A"/>
                </a:solidFill>
              </a:rPr>
              <a:t>      White Balance</a:t>
            </a:r>
          </a:p>
          <a:p>
            <a:pPr eaLnBrk="1" hangingPunct="1"/>
            <a:r>
              <a:rPr lang="en-US" altLang="en-US" sz="2000">
                <a:solidFill>
                  <a:srgbClr val="F4C71A"/>
                </a:solidFill>
              </a:rPr>
              <a:t>- Keep the Neutrals neutral -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28800" y="1143000"/>
            <a:ext cx="5867400" cy="4990611"/>
            <a:chOff x="1524000" y="1066800"/>
            <a:chExt cx="6172200" cy="5249863"/>
          </a:xfrm>
        </p:grpSpPr>
        <p:pic>
          <p:nvPicPr>
            <p:cNvPr id="32770" name="Picture 4" descr="whitebalanc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066800"/>
              <a:ext cx="6172200" cy="524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TextBox 10"/>
            <p:cNvSpPr txBox="1">
              <a:spLocks noChangeArrowheads="1"/>
            </p:cNvSpPr>
            <p:nvPr/>
          </p:nvSpPr>
          <p:spPr bwMode="auto">
            <a:xfrm>
              <a:off x="2209800" y="1676400"/>
              <a:ext cx="696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latin typeface="Zapf Dingbats" charset="0"/>
                </a:rPr>
                <a:t>★★★★</a:t>
              </a:r>
              <a:endParaRPr lang="en-US" altLang="en-US" sz="1200"/>
            </a:p>
          </p:txBody>
        </p:sp>
        <p:sp>
          <p:nvSpPr>
            <p:cNvPr id="32773" name="TextBox 11"/>
            <p:cNvSpPr txBox="1">
              <a:spLocks noChangeArrowheads="1"/>
            </p:cNvSpPr>
            <p:nvPr/>
          </p:nvSpPr>
          <p:spPr bwMode="auto">
            <a:xfrm>
              <a:off x="2882900" y="1447800"/>
              <a:ext cx="6334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latin typeface="Zapf Dingbats" charset="0"/>
                </a:rPr>
                <a:t>★★★</a:t>
              </a:r>
              <a:endParaRPr lang="en-US" altLang="en-US" sz="140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1660" y="6495796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2300" y="6360729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71600" y="228600"/>
            <a:ext cx="6781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  <a:t>What is Digitization?</a:t>
            </a:r>
            <a:b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</a:br>
            <a: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  <a:t>   </a:t>
            </a:r>
            <a:b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</a:br>
            <a: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  <a:t/>
            </a:r>
            <a:br>
              <a:rPr lang="en-GB" altLang="en-US" sz="3600" smtClean="0">
                <a:solidFill>
                  <a:srgbClr val="F4C71A"/>
                </a:solidFill>
                <a:latin typeface="Arial Rounded MT Bold" charset="0"/>
              </a:rPr>
            </a:br>
            <a:endParaRPr lang="en-US" altLang="en-US" sz="3600" dirty="0">
              <a:solidFill>
                <a:srgbClr val="F4C71A"/>
              </a:solidFill>
              <a:latin typeface="Arial Rounded MT Bold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09600" y="2133600"/>
            <a:ext cx="7848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en-US" sz="2400" dirty="0"/>
              <a:t>Conversion </a:t>
            </a:r>
            <a:r>
              <a:rPr lang="en-US" altLang="en-US" sz="2400" i="1" dirty="0" smtClean="0"/>
              <a:t>(capture) </a:t>
            </a:r>
            <a:r>
              <a:rPr lang="en-US" altLang="en-US" sz="2400" dirty="0" smtClean="0"/>
              <a:t>of </a:t>
            </a:r>
            <a:r>
              <a:rPr lang="en-US" altLang="en-US" sz="2400" dirty="0"/>
              <a:t>analog information in any form (text, photos, voice, etc.) to a digitally encoded form. This encoded information can be easily processed, stored, and transmitted through circuits, equipment and networks. </a:t>
            </a:r>
          </a:p>
          <a:p>
            <a:pPr algn="just" eaLnBrk="1" hangingPunct="1"/>
            <a:endParaRPr lang="en-US" altLang="en-US" sz="2400" dirty="0"/>
          </a:p>
          <a:p>
            <a:pPr algn="just" eaLnBrk="1" hangingPunct="1"/>
            <a:r>
              <a:rPr lang="en-US" altLang="en-US" sz="2400" dirty="0"/>
              <a:t>The encoded information can then be decoded into a surrogate analog form</a:t>
            </a:r>
            <a:r>
              <a:rPr lang="en-US" altLang="en-US" sz="2400" dirty="0" smtClean="0"/>
              <a:t>. </a:t>
            </a:r>
            <a:r>
              <a:rPr lang="en-US" altLang="en-US" sz="2400" i="1" dirty="0" smtClean="0"/>
              <a:t>(display)</a:t>
            </a: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658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57400"/>
            <a:ext cx="2756338" cy="2362200"/>
          </a:xfrm>
        </p:spPr>
        <p:txBody>
          <a:bodyPr/>
          <a:lstStyle/>
          <a:p>
            <a:r>
              <a:rPr lang="en-US" sz="4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Color</a:t>
            </a:r>
          </a:p>
          <a:p>
            <a:r>
              <a:rPr lang="en-US" sz="40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Colour</a:t>
            </a:r>
            <a:endParaRPr lang="en-US" sz="40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40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Kolor</a:t>
            </a:r>
            <a:endParaRPr lang="en-US" sz="4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26676" y="6418536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86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9" name="Text Box 11"/>
          <p:cNvSpPr txBox="1">
            <a:spLocks noChangeArrowheads="1"/>
          </p:cNvSpPr>
          <p:nvPr/>
        </p:nvSpPr>
        <p:spPr bwMode="auto">
          <a:xfrm>
            <a:off x="2057400" y="0"/>
            <a:ext cx="4800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i="1" baseline="-25000" dirty="0">
                <a:solidFill>
                  <a:srgbClr val="FFC000"/>
                </a:solidFill>
                <a:latin typeface="Arial" charset="0"/>
              </a:rPr>
              <a:t>Color – Its just an encoding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i="1" baseline="-25000" dirty="0">
                <a:solidFill>
                  <a:srgbClr val="FFC000"/>
                </a:solidFill>
                <a:latin typeface="Arial" charset="0"/>
              </a:rPr>
              <a:t>Same colors – different encoding</a:t>
            </a: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990600" y="609600"/>
            <a:ext cx="962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 baseline="-25000">
                <a:latin typeface="Arial" charset="0"/>
              </a:rPr>
              <a:t>Courtesy of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19699"/>
            <a:ext cx="2888255" cy="3406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9" y="1036464"/>
            <a:ext cx="4041600" cy="18591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37009" y="3007114"/>
            <a:ext cx="4137643" cy="3165086"/>
            <a:chOff x="4191000" y="1676400"/>
            <a:chExt cx="4533900" cy="41213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676400"/>
              <a:ext cx="4432300" cy="9458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2607822"/>
              <a:ext cx="4495800" cy="10468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7200" y="3722793"/>
              <a:ext cx="4457700" cy="10016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7200" y="4792556"/>
              <a:ext cx="4457700" cy="1005168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/>
          <p:nvPr/>
        </p:nvCxnSpPr>
        <p:spPr>
          <a:xfrm flipV="1">
            <a:off x="2133600" y="1600200"/>
            <a:ext cx="25908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4200" y="2053081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L*a*b*</a:t>
            </a:r>
          </a:p>
          <a:p>
            <a:r>
              <a:rPr lang="en-US" sz="1800" dirty="0" smtClean="0"/>
              <a:t> color</a:t>
            </a:r>
            <a:endParaRPr lang="en-US" sz="18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810000" y="2391712"/>
            <a:ext cx="796549" cy="46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040655" y="4212629"/>
            <a:ext cx="1165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Digital </a:t>
            </a:r>
          </a:p>
          <a:p>
            <a:pPr algn="ctr"/>
            <a:r>
              <a:rPr lang="en-US" sz="1800" dirty="0"/>
              <a:t>e</a:t>
            </a:r>
            <a:r>
              <a:rPr lang="en-US" sz="1800" dirty="0" smtClean="0"/>
              <a:t>ncoded</a:t>
            </a:r>
          </a:p>
          <a:p>
            <a:pPr algn="ctr"/>
            <a:r>
              <a:rPr lang="en-US" sz="1800" dirty="0" smtClean="0"/>
              <a:t>color</a:t>
            </a:r>
            <a:endParaRPr lang="en-US" sz="18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033423" y="3464916"/>
            <a:ext cx="686519" cy="917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185823" y="4300438"/>
            <a:ext cx="420726" cy="234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021833" y="4957809"/>
            <a:ext cx="584716" cy="1400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2" idx="1"/>
          </p:cNvCxnSpPr>
          <p:nvPr/>
        </p:nvCxnSpPr>
        <p:spPr>
          <a:xfrm>
            <a:off x="3893465" y="5097823"/>
            <a:ext cx="713084" cy="6884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7256" y="5379724"/>
            <a:ext cx="404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Input color profiles are RGB code value to real color dictionaries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11845" y="6442490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2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52" y="304800"/>
            <a:ext cx="8275789" cy="1143000"/>
          </a:xfrm>
        </p:spPr>
        <p:txBody>
          <a:bodyPr>
            <a:normAutofit fontScale="90000"/>
          </a:bodyPr>
          <a:lstStyle/>
          <a:p>
            <a:r>
              <a:rPr lang="en-US" sz="3100" u="sng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</a:t>
            </a:r>
            <a:r>
              <a:rPr lang="en-US" sz="3100" u="sng" baseline="300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*</a:t>
            </a:r>
            <a:r>
              <a:rPr lang="en-US" sz="3100" u="sng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</a:t>
            </a:r>
            <a:r>
              <a:rPr lang="en-US" sz="3100" u="sng" baseline="300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*</a:t>
            </a:r>
            <a:r>
              <a:rPr lang="en-US" sz="3100" u="sng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</a:t>
            </a:r>
            <a:r>
              <a:rPr lang="en-US" sz="3100" u="sng" baseline="300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*</a:t>
            </a:r>
            <a:r>
              <a:rPr lang="en-US" sz="31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: A way to measure a single color</a:t>
            </a:r>
            <a:r>
              <a:rPr lang="en-US" sz="3100" dirty="0" smtClean="0"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3100" dirty="0" smtClean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4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- A 3-D space that contains all possible colors </a:t>
            </a:r>
            <a:br>
              <a:rPr lang="en-US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perceived by human observers</a:t>
            </a:r>
            <a:br>
              <a:rPr lang="en-US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4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- Uses color Lightness ( L*) and Hue/Saturation ( a*,b*) as parameters</a:t>
            </a:r>
            <a:endParaRPr lang="en-US" sz="2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438400"/>
            <a:ext cx="4667925" cy="36163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172162" y="6418536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17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835" y="304800"/>
            <a:ext cx="749808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Color locations of a color calibration chart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7348530" cy="5029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140865" y="6373867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63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0" y="2093893"/>
            <a:ext cx="5116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   </a:t>
            </a:r>
            <a:r>
              <a:rPr lang="en-US" sz="2800" dirty="0" err="1" smtClean="0"/>
              <a:t>Δ</a:t>
            </a:r>
            <a:r>
              <a:rPr lang="en-US" sz="2800" dirty="0" smtClean="0"/>
              <a:t> = </a:t>
            </a:r>
            <a:r>
              <a:rPr lang="en-US" sz="2800" i="1" dirty="0" smtClean="0"/>
              <a:t>Difference</a:t>
            </a:r>
          </a:p>
          <a:p>
            <a:r>
              <a:rPr lang="en-US" sz="2800" dirty="0" smtClean="0"/>
              <a:t>E</a:t>
            </a:r>
            <a:r>
              <a:rPr lang="en-US" sz="2800" i="1" dirty="0" smtClean="0"/>
              <a:t>  </a:t>
            </a:r>
            <a:r>
              <a:rPr lang="en-US" sz="2800" dirty="0" smtClean="0"/>
              <a:t>= </a:t>
            </a:r>
            <a:r>
              <a:rPr lang="en-US" sz="2800" i="1" dirty="0" err="1" smtClean="0"/>
              <a:t>Empfindung</a:t>
            </a:r>
            <a:r>
              <a:rPr lang="en-US" sz="2800" i="1" dirty="0" smtClean="0"/>
              <a:t> ( sensation)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-609600" y="3257014"/>
            <a:ext cx="103045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         </a:t>
            </a:r>
            <a:r>
              <a:rPr lang="en-US" dirty="0" smtClean="0"/>
              <a:t>A metric for measuring human perceived </a:t>
            </a:r>
          </a:p>
          <a:p>
            <a:pPr algn="ctr"/>
            <a:r>
              <a:rPr lang="en-US" dirty="0" smtClean="0"/>
              <a:t>     color differences, or errors, between two colors</a:t>
            </a:r>
            <a:endParaRPr lang="en-US" dirty="0"/>
          </a:p>
          <a:p>
            <a:pPr algn="ctr"/>
            <a:endParaRPr lang="en-US" sz="2800" dirty="0" smtClean="0"/>
          </a:p>
          <a:p>
            <a:pPr algn="ctr"/>
            <a:r>
              <a:rPr lang="en-US" sz="2000" dirty="0" smtClean="0"/>
              <a:t>-  Uses 3 color components (L*a*b*) to measure differences.</a:t>
            </a:r>
          </a:p>
          <a:p>
            <a:pPr algn="ctr"/>
            <a:r>
              <a:rPr lang="en-US" sz="2000" dirty="0" smtClean="0"/>
              <a:t> -  Several refinements (</a:t>
            </a:r>
            <a:r>
              <a:rPr lang="en-US" sz="2000" i="1" dirty="0" smtClean="0">
                <a:solidFill>
                  <a:schemeClr val="bg1">
                    <a:lumMod val="65000"/>
                  </a:schemeClr>
                </a:solidFill>
              </a:rPr>
              <a:t>1976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US" sz="2000" i="1" dirty="0" smtClean="0">
                <a:solidFill>
                  <a:schemeClr val="bg1">
                    <a:lumMod val="65000"/>
                  </a:schemeClr>
                </a:solidFill>
              </a:rPr>
              <a:t>1994</a:t>
            </a:r>
            <a:r>
              <a:rPr lang="en-US" sz="2000" dirty="0" smtClean="0"/>
              <a:t>, 2000)</a:t>
            </a:r>
          </a:p>
          <a:p>
            <a:pPr algn="ctr"/>
            <a:r>
              <a:rPr lang="en-US" sz="2000" dirty="0" smtClean="0"/>
              <a:t>-  Assumes certain viewing conditions</a:t>
            </a:r>
          </a:p>
          <a:p>
            <a:pPr algn="ctr"/>
            <a:r>
              <a:rPr lang="en-US" sz="2000" dirty="0" smtClean="0"/>
              <a:t>  -  Meant for small differences</a:t>
            </a:r>
          </a:p>
          <a:p>
            <a:pPr algn="ctr"/>
            <a:r>
              <a:rPr lang="en-US" sz="2400" dirty="0"/>
              <a:t>	</a:t>
            </a:r>
            <a:endParaRPr lang="en-US" sz="2400" dirty="0" smtClean="0"/>
          </a:p>
          <a:p>
            <a:pPr algn="ctr"/>
            <a:endParaRPr lang="en-US" sz="2400" i="1" dirty="0" smtClean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122"/>
            <a:ext cx="8229600" cy="30388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9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Measuring digital color goodness</a:t>
            </a:r>
          </a:p>
          <a:p>
            <a:r>
              <a:rPr lang="en-US" sz="2900" dirty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</a:t>
            </a:r>
            <a:r>
              <a:rPr lang="en-US" sz="29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ith Delta E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  <a:p>
            <a:r>
              <a:rPr lang="en-US" sz="250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</a:t>
            </a:r>
            <a:r>
              <a:rPr lang="en-US" sz="2500" dirty="0">
                <a:solidFill>
                  <a:schemeClr val="tx1"/>
                </a:solidFill>
              </a:rPr>
              <a:t>written </a:t>
            </a:r>
            <a:r>
              <a:rPr lang="en-US" sz="2500" dirty="0" smtClean="0">
                <a:solidFill>
                  <a:schemeClr val="tx1"/>
                </a:solidFill>
              </a:rPr>
              <a:t>as </a:t>
            </a:r>
            <a:r>
              <a:rPr lang="en-US" sz="2500" i="1" dirty="0" smtClean="0">
                <a:solidFill>
                  <a:schemeClr val="tx1"/>
                </a:solidFill>
              </a:rPr>
              <a:t>ΔE</a:t>
            </a:r>
            <a:r>
              <a:rPr lang="en-US" sz="2500" dirty="0" smtClean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) </a:t>
            </a:r>
            <a:endParaRPr lang="en-US" sz="2500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7608" y="6418536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21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348" y="251975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How </a:t>
            </a:r>
            <a:r>
              <a:rPr lang="en-US" sz="2800" i="1" dirty="0" smtClean="0">
                <a:solidFill>
                  <a:srgbClr val="FFC000"/>
                </a:solidFill>
              </a:rPr>
              <a:t>ΔE</a:t>
            </a:r>
            <a:r>
              <a:rPr lang="en-US" sz="2800" i="1" baseline="-25000" dirty="0" smtClean="0">
                <a:solidFill>
                  <a:srgbClr val="FFC000"/>
                </a:solidFill>
              </a:rPr>
              <a:t>2000</a:t>
            </a:r>
            <a:r>
              <a:rPr lang="en-US" sz="2800" dirty="0" smtClean="0">
                <a:solidFill>
                  <a:srgbClr val="FFC000"/>
                </a:solidFill>
              </a:rPr>
              <a:t> is calculated for digital capture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96" y="1197331"/>
            <a:ext cx="1703024" cy="1419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0" y="2699434"/>
            <a:ext cx="2495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Known L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a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b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 values of</a:t>
            </a:r>
          </a:p>
          <a:p>
            <a:r>
              <a:rPr lang="en-US" sz="1600" dirty="0" smtClean="0"/>
              <a:t>a measured color chart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17" y="3551106"/>
            <a:ext cx="1569740" cy="1276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916" y="4983778"/>
            <a:ext cx="291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RGB</a:t>
            </a:r>
            <a:r>
              <a:rPr lang="en-US" sz="1600" baseline="30000" dirty="0" smtClean="0">
                <a:latin typeface="Lucida Grande"/>
                <a:ea typeface="Lucida Grande"/>
                <a:cs typeface="Lucida Grande"/>
              </a:rPr>
              <a:t>⌘</a:t>
            </a:r>
            <a:r>
              <a:rPr lang="en-US" sz="1600" dirty="0" smtClean="0"/>
              <a:t> image of color chart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38082" y="3784763"/>
            <a:ext cx="2815317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Convert average RGB values into L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a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b</a:t>
            </a:r>
            <a:r>
              <a:rPr lang="en-US" sz="1600" baseline="30000" dirty="0" smtClean="0"/>
              <a:t>*</a:t>
            </a:r>
            <a:r>
              <a:rPr lang="en-US" sz="1600" dirty="0" smtClean="0"/>
              <a:t> values via an explicit or assumed ICC color profile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68340" y="3784763"/>
            <a:ext cx="1643360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Calculate the average </a:t>
            </a:r>
          </a:p>
          <a:p>
            <a:pPr algn="ctr"/>
            <a:r>
              <a:rPr lang="en-US" sz="1600" dirty="0" smtClean="0"/>
              <a:t>RGB value for </a:t>
            </a:r>
          </a:p>
          <a:p>
            <a:pPr algn="ctr"/>
            <a:r>
              <a:rPr lang="en-US" sz="1600" dirty="0" smtClean="0"/>
              <a:t>each patch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0374" y="1373126"/>
            <a:ext cx="1736284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Calculate </a:t>
            </a:r>
            <a:r>
              <a:rPr lang="en-US" sz="1600" i="1" dirty="0" smtClean="0"/>
              <a:t>ΔE</a:t>
            </a:r>
            <a:r>
              <a:rPr lang="en-US" sz="1600" i="1" baseline="-25000" dirty="0" smtClean="0"/>
              <a:t>2000</a:t>
            </a:r>
            <a:r>
              <a:rPr lang="en-US" sz="1600" i="1" dirty="0" smtClean="0"/>
              <a:t> </a:t>
            </a:r>
            <a:r>
              <a:rPr lang="en-US" sz="1600" dirty="0" smtClean="0"/>
              <a:t>for each individual patch</a:t>
            </a:r>
          </a:p>
        </p:txBody>
      </p:sp>
      <p:cxnSp>
        <p:nvCxnSpPr>
          <p:cNvPr id="15" name="Straight Arrow Connector 14"/>
          <p:cNvCxnSpPr>
            <a:endCxn id="13" idx="1"/>
          </p:cNvCxnSpPr>
          <p:nvPr/>
        </p:nvCxnSpPr>
        <p:spPr>
          <a:xfrm>
            <a:off x="3068340" y="1894312"/>
            <a:ext cx="2252034" cy="174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84565" y="4784724"/>
            <a:ext cx="44190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274784" y="2450344"/>
            <a:ext cx="0" cy="13065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3807" y="5664580"/>
            <a:ext cx="445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baseline="30000" dirty="0" smtClean="0">
                <a:latin typeface="Lucida Grande"/>
                <a:ea typeface="Lucida Grande"/>
                <a:cs typeface="Lucida Grande"/>
              </a:rPr>
              <a:t>⌘</a:t>
            </a:r>
            <a:r>
              <a:rPr lang="en-US" sz="2000" i="1" dirty="0" smtClean="0"/>
              <a:t>RGB does </a:t>
            </a:r>
            <a:r>
              <a:rPr lang="en-US" sz="2000" b="1" i="1" dirty="0" smtClean="0"/>
              <a:t>NOT</a:t>
            </a:r>
            <a:r>
              <a:rPr lang="en-US" sz="2000" i="1" dirty="0" smtClean="0"/>
              <a:t> describe color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46419" y="1463424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(L</a:t>
            </a:r>
            <a:r>
              <a:rPr lang="en-US" sz="2000" baseline="30000" dirty="0" smtClean="0">
                <a:solidFill>
                  <a:srgbClr val="008000"/>
                </a:solidFill>
              </a:rPr>
              <a:t>*</a:t>
            </a:r>
            <a:r>
              <a:rPr lang="en-US" sz="2000" dirty="0" smtClean="0">
                <a:solidFill>
                  <a:srgbClr val="008000"/>
                </a:solidFill>
              </a:rPr>
              <a:t>a</a:t>
            </a:r>
            <a:r>
              <a:rPr lang="en-US" sz="2000" baseline="30000" dirty="0" smtClean="0">
                <a:solidFill>
                  <a:srgbClr val="008000"/>
                </a:solidFill>
              </a:rPr>
              <a:t>*</a:t>
            </a:r>
            <a:r>
              <a:rPr lang="en-US" sz="2000" dirty="0" smtClean="0">
                <a:solidFill>
                  <a:srgbClr val="008000"/>
                </a:solidFill>
              </a:rPr>
              <a:t>b</a:t>
            </a:r>
            <a:r>
              <a:rPr lang="en-US" sz="2000" baseline="30000" dirty="0" smtClean="0">
                <a:solidFill>
                  <a:srgbClr val="008000"/>
                </a:solidFill>
              </a:rPr>
              <a:t>*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06586" y="2576322"/>
            <a:ext cx="1736284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Present </a:t>
            </a:r>
            <a:r>
              <a:rPr lang="en-US" sz="1600" b="1" i="1" dirty="0" smtClean="0"/>
              <a:t>ΔE</a:t>
            </a:r>
            <a:r>
              <a:rPr lang="en-US" sz="1600" b="1" i="1" baseline="-25000" dirty="0" smtClean="0"/>
              <a:t>2000</a:t>
            </a:r>
            <a:r>
              <a:rPr lang="en-US" sz="1600" b="1" i="1" dirty="0" smtClean="0"/>
              <a:t> </a:t>
            </a:r>
            <a:r>
              <a:rPr lang="en-US" sz="1600" b="1" dirty="0" smtClean="0"/>
              <a:t>statistics for all patches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41957" y="4120805"/>
            <a:ext cx="62638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293541" y="3008046"/>
            <a:ext cx="91304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711700" y="4102335"/>
            <a:ext cx="62638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73400" y="6424225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396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i="1" smtClean="0">
                <a:solidFill>
                  <a:srgbClr val="FFC000"/>
                </a:solidFill>
              </a:rPr>
              <a:t>ΔE</a:t>
            </a:r>
            <a:r>
              <a:rPr lang="en-US" sz="2800" i="1" baseline="-25000" smtClean="0">
                <a:solidFill>
                  <a:srgbClr val="FFC000"/>
                </a:solidFill>
              </a:rPr>
              <a:t>2000</a:t>
            </a:r>
            <a:r>
              <a:rPr lang="en-US" sz="2800" i="1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statistics for all patches  </a:t>
            </a:r>
            <a:br>
              <a:rPr lang="en-US" sz="2800" dirty="0" smtClean="0">
                <a:solidFill>
                  <a:srgbClr val="FFC000"/>
                </a:solidFill>
              </a:rPr>
            </a:b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42729"/>
            <a:ext cx="2537753" cy="3232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52600"/>
            <a:ext cx="5748780" cy="390378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0400" y="6381750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1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895600" y="6468111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1131" y="249266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Spatial Frequency Response</a:t>
            </a:r>
            <a:endParaRPr lang="en-US" altLang="en-US" sz="2000" dirty="0">
              <a:latin typeface="Arial Rounded MT Bold" charset="0"/>
            </a:endParaRP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4762500" y="12525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1901825" y="26812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1901825" y="26146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1901825" y="26812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8513763" y="26812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8513763" y="26146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8513763" y="26812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4762500" y="1404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901825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1901825" y="2767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1901825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8513763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8513763" y="2767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8513763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762500" y="1404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1901825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1901825" y="2767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1901825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513763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8513763" y="27670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8513763" y="28336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90380"/>
              </p:ext>
            </p:extLst>
          </p:nvPr>
        </p:nvGraphicFramePr>
        <p:xfrm>
          <a:off x="457200" y="1219200"/>
          <a:ext cx="8153400" cy="4785360"/>
        </p:xfrm>
        <a:graphic>
          <a:graphicData uri="http://schemas.openxmlformats.org/drawingml/2006/table">
            <a:tbl>
              <a:tblPr/>
              <a:tblGrid>
                <a:gridCol w="1752600"/>
                <a:gridCol w="3581400"/>
                <a:gridCol w="2819400"/>
              </a:tblGrid>
              <a:tr h="474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Foundation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Primary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Derivative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Signal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sng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Transfer Function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pto-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lectronic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onversion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unction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</a:t>
                      </a: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Large Area Signal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)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/ Exposure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White Balance 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Gamma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Color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 / Delta 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patial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requency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esponse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(Small Area Signal )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Resolution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Sharpening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Sampling Efficiency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Noise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Light Intensity Distortions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Random / White Noise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Banding / Streaking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Vignetting / Shading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Defects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Geometric Distortions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Chromatic Aberration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Pincushion / Barrel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Aliasing / </a:t>
                      </a: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Moire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457200" y="1752600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444500" y="3835400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6"/>
          <p:cNvSpPr>
            <a:spLocks noChangeShapeType="1"/>
          </p:cNvSpPr>
          <p:nvPr/>
        </p:nvSpPr>
        <p:spPr bwMode="auto">
          <a:xfrm>
            <a:off x="457200" y="6018007"/>
            <a:ext cx="81534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67"/>
          <p:cNvSpPr>
            <a:spLocks noChangeShapeType="1"/>
          </p:cNvSpPr>
          <p:nvPr/>
        </p:nvSpPr>
        <p:spPr bwMode="auto">
          <a:xfrm>
            <a:off x="444500" y="3886200"/>
            <a:ext cx="82296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>
            <a:off x="2209800" y="2971800"/>
            <a:ext cx="6400800" cy="0"/>
          </a:xfrm>
          <a:prstGeom prst="line">
            <a:avLst/>
          </a:prstGeom>
          <a:noFill/>
          <a:ln w="38100">
            <a:solidFill>
              <a:srgbClr val="33CC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9"/>
          <p:cNvSpPr>
            <a:spLocks noChangeShapeType="1"/>
          </p:cNvSpPr>
          <p:nvPr/>
        </p:nvSpPr>
        <p:spPr bwMode="auto">
          <a:xfrm flipV="1">
            <a:off x="2209800" y="5029200"/>
            <a:ext cx="6477000" cy="2540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2895599"/>
            <a:ext cx="6648450" cy="10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346861" y="1625101"/>
            <a:ext cx="36671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dirty="0"/>
              <a:t>Same sampling frequency </a:t>
            </a:r>
          </a:p>
          <a:p>
            <a:pPr algn="ctr"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dirty="0"/>
              <a:t>and pixel count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dirty="0"/>
              <a:t>Different spot size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dirty="0"/>
              <a:t>Different resolution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609600" y="1182712"/>
            <a:ext cx="4676695" cy="4992688"/>
            <a:chOff x="240" y="288"/>
            <a:chExt cx="3552" cy="3792"/>
          </a:xfrm>
        </p:grpSpPr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240" y="288"/>
            <a:ext cx="1824" cy="18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" name="Image" r:id="rId3" imgW="3212698" imgH="3187302" progId="Photoshop.Image.10">
                    <p:embed/>
                  </p:oleObj>
                </mc:Choice>
                <mc:Fallback>
                  <p:oleObj name="Image" r:id="rId3" imgW="3212698" imgH="3187302" progId="Photoshop.Image.1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88"/>
                          <a:ext cx="1824" cy="18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7" name="Object 5"/>
            <p:cNvGraphicFramePr>
              <a:graphicFrameLocks noChangeAspect="1"/>
            </p:cNvGraphicFramePr>
            <p:nvPr/>
          </p:nvGraphicFramePr>
          <p:xfrm>
            <a:off x="240" y="2256"/>
            <a:ext cx="1824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9" name="Image" r:id="rId5" imgW="3187302" imgH="3187302" progId="Photoshop.Image.10">
                    <p:embed/>
                  </p:oleObj>
                </mc:Choice>
                <mc:Fallback>
                  <p:oleObj name="Image" r:id="rId5" imgW="3187302" imgH="3187302" progId="Photoshop.Image.1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256"/>
                          <a:ext cx="1824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8" name="Object 6"/>
            <p:cNvGraphicFramePr>
              <a:graphicFrameLocks noChangeAspect="1"/>
            </p:cNvGraphicFramePr>
            <p:nvPr/>
          </p:nvGraphicFramePr>
          <p:xfrm>
            <a:off x="2352" y="2304"/>
            <a:ext cx="1440" cy="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0" name="Image" r:id="rId7" imgW="749206" imgH="800000" progId="Photoshop.Image.10">
                    <p:embed/>
                  </p:oleObj>
                </mc:Choice>
                <mc:Fallback>
                  <p:oleObj name="Image" r:id="rId7" imgW="749206" imgH="800000" progId="Photoshop.Image.1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2304"/>
                          <a:ext cx="1440" cy="1500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1632" y="2592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1632" y="672"/>
              <a:ext cx="336" cy="3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201" name="Object 9"/>
            <p:cNvGraphicFramePr>
              <a:graphicFrameLocks noChangeAspect="1"/>
            </p:cNvGraphicFramePr>
            <p:nvPr/>
          </p:nvGraphicFramePr>
          <p:xfrm>
            <a:off x="2352" y="576"/>
            <a:ext cx="1438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1" name="Image" r:id="rId9" imgW="749206" imgH="800000" progId="Photoshop.Image.10">
                    <p:embed/>
                  </p:oleObj>
                </mc:Choice>
                <mc:Fallback>
                  <p:oleObj name="Image" r:id="rId9" imgW="749206" imgH="800000" progId="Photoshop.Image.10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576"/>
                          <a:ext cx="1438" cy="1536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 flipV="1">
              <a:off x="1632" y="576"/>
              <a:ext cx="672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1632" y="1008"/>
              <a:ext cx="672" cy="11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024685" y="157410"/>
            <a:ext cx="51557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u="sng" smtClean="0">
                <a:solidFill>
                  <a:srgbClr val="FFC000"/>
                </a:solidFill>
              </a:rPr>
              <a:t>Resolution example</a:t>
            </a:r>
            <a:endParaRPr lang="en-US" altLang="en-US" u="sng" dirty="0">
              <a:solidFill>
                <a:srgbClr val="FFC000"/>
              </a:solidFill>
            </a:endParaRPr>
          </a:p>
          <a:p>
            <a:pPr algn="ctr"/>
            <a:r>
              <a:rPr lang="en-US" altLang="en-US" u="sng" dirty="0">
                <a:solidFill>
                  <a:srgbClr val="FFC000"/>
                </a:solidFill>
              </a:rPr>
              <a:t> - Hubble Space Telescope -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486400" y="3217545"/>
            <a:ext cx="288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 dirty="0"/>
              <a:t>Before lens modification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486400" y="5457116"/>
            <a:ext cx="269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 dirty="0"/>
              <a:t>After lens modification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380924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RO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0772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Oval 9"/>
          <p:cNvSpPr>
            <a:spLocks noChangeArrowheads="1"/>
          </p:cNvSpPr>
          <p:nvPr/>
        </p:nvSpPr>
        <p:spPr bwMode="auto">
          <a:xfrm>
            <a:off x="4003675" y="1600200"/>
            <a:ext cx="914400" cy="9144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897563" y="1600200"/>
            <a:ext cx="914400" cy="9144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4932363" y="3241675"/>
            <a:ext cx="914400" cy="9144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3992563" y="4886325"/>
            <a:ext cx="914400" cy="9144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888038" y="4897438"/>
            <a:ext cx="914400" cy="9144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2464499" y="213053"/>
            <a:ext cx="5850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4C71A"/>
                </a:solidFill>
              </a:rPr>
              <a:t>SFR </a:t>
            </a:r>
            <a:r>
              <a:rPr lang="en-US" altLang="en-US" sz="2800" smtClean="0">
                <a:solidFill>
                  <a:srgbClr val="F4C71A"/>
                </a:solidFill>
              </a:rPr>
              <a:t>&amp; Resolution target features</a:t>
            </a:r>
            <a:endParaRPr lang="en-US" altLang="en-US" sz="2800" dirty="0">
              <a:solidFill>
                <a:srgbClr val="F4C71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2190" y="6421438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4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05137" y="6426199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0013" y="1066800"/>
            <a:ext cx="8915400" cy="525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57200" y="76200"/>
            <a:ext cx="8177213" cy="5562600"/>
            <a:chOff x="336" y="-352"/>
            <a:chExt cx="5151" cy="3504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1440" y="-352"/>
              <a:ext cx="39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3200">
                  <a:solidFill>
                    <a:srgbClr val="F4C71A"/>
                  </a:solidFill>
                </a:rPr>
                <a:t>What is a Digitized Image ?</a:t>
              </a:r>
              <a:r>
                <a:rPr lang="en-US" altLang="en-US" sz="2800" u="sng">
                  <a:solidFill>
                    <a:srgbClr val="F4C71A"/>
                  </a:solidFill>
                </a:rPr>
                <a:t/>
              </a:r>
              <a:br>
                <a:rPr lang="en-US" altLang="en-US" sz="2800" u="sng">
                  <a:solidFill>
                    <a:srgbClr val="F4C71A"/>
                  </a:solidFill>
                </a:rPr>
              </a:br>
              <a:r>
                <a:rPr lang="en-US" altLang="en-US" sz="1800" b="1">
                  <a:solidFill>
                    <a:srgbClr val="F4C71A"/>
                  </a:solidFill>
                </a:rPr>
                <a:t>              </a:t>
              </a:r>
              <a:r>
                <a:rPr lang="en-US" altLang="en-US" sz="1800">
                  <a:solidFill>
                    <a:srgbClr val="F4C71A"/>
                  </a:solidFill>
                </a:rPr>
                <a:t>- general imaging steps -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3549" y="1200"/>
              <a:ext cx="129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909" y="1200"/>
              <a:ext cx="25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133" y="912"/>
              <a:ext cx="921" cy="53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339" y="992"/>
              <a:ext cx="5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Digitize </a:t>
              </a:r>
            </a:p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   </a:t>
              </a:r>
              <a:r>
                <a:rPr lang="en-US" altLang="en-US" sz="1800" i="1">
                  <a:solidFill>
                    <a:srgbClr val="000000"/>
                  </a:solidFill>
                </a:rPr>
                <a:t>raw</a:t>
              </a:r>
              <a:endParaRPr lang="en-US" altLang="en-US" sz="1800" i="1">
                <a:solidFill>
                  <a:schemeClr val="tx1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414" y="912"/>
              <a:ext cx="921" cy="53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687" y="922"/>
              <a:ext cx="920" cy="53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789" y="960"/>
              <a:ext cx="67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00"/>
                  </a:solidFill>
                </a:rPr>
                <a:t>Interpret         &amp;</a:t>
              </a:r>
            </a:p>
            <a:p>
              <a:pPr algn="ctr" eaLnBrk="1" hangingPunct="1"/>
              <a:r>
                <a:rPr lang="en-US" altLang="en-US" sz="1600">
                  <a:solidFill>
                    <a:srgbClr val="000000"/>
                  </a:solidFill>
                </a:rPr>
                <a:t>Render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36" y="1058"/>
              <a:ext cx="59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chemeClr val="tx1"/>
                  </a:solidFill>
                </a:rPr>
                <a:t>Object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851" y="890"/>
              <a:ext cx="636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chemeClr val="tx1"/>
                  </a:solidFill>
                </a:rPr>
                <a:t>Display</a:t>
              </a:r>
            </a:p>
            <a:p>
              <a:pPr eaLnBrk="1" hangingPunct="1"/>
              <a:r>
                <a:rPr lang="en-US" altLang="en-US" sz="1200">
                  <a:solidFill>
                    <a:schemeClr val="tx1"/>
                  </a:solidFill>
                </a:rPr>
                <a:t>Or</a:t>
              </a:r>
              <a:r>
                <a:rPr lang="en-US" altLang="en-US" sz="1800">
                  <a:solidFill>
                    <a:schemeClr val="tx1"/>
                  </a:solidFill>
                </a:rPr>
                <a:t> </a:t>
              </a:r>
            </a:p>
            <a:p>
              <a:pPr eaLnBrk="1" hangingPunct="1"/>
              <a:r>
                <a:rPr lang="en-US" altLang="en-US" sz="1800">
                  <a:solidFill>
                    <a:schemeClr val="tx1"/>
                  </a:solidFill>
                </a:rPr>
                <a:t>Print</a:t>
              </a:r>
            </a:p>
          </p:txBody>
        </p:sp>
        <p:sp>
          <p:nvSpPr>
            <p:cNvPr id="17" name="AutoShape 16"/>
            <p:cNvSpPr>
              <a:spLocks/>
            </p:cNvSpPr>
            <p:nvPr/>
          </p:nvSpPr>
          <p:spPr bwMode="auto">
            <a:xfrm rot="-5400000">
              <a:off x="1797" y="264"/>
              <a:ext cx="288" cy="2736"/>
            </a:xfrm>
            <a:prstGeom prst="leftBrace">
              <a:avLst>
                <a:gd name="adj1" fmla="val 7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AutoShape 17"/>
            <p:cNvSpPr>
              <a:spLocks/>
            </p:cNvSpPr>
            <p:nvPr/>
          </p:nvSpPr>
          <p:spPr bwMode="auto">
            <a:xfrm rot="-5400000">
              <a:off x="4317" y="864"/>
              <a:ext cx="288" cy="1536"/>
            </a:xfrm>
            <a:prstGeom prst="leftBrace">
              <a:avLst>
                <a:gd name="adj1" fmla="val 4444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960" y="1776"/>
              <a:ext cx="20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 i="1" baseline="-25000">
                  <a:solidFill>
                    <a:schemeClr val="tx1"/>
                  </a:solidFill>
                </a:rPr>
                <a:t>                            CAPTURE</a:t>
              </a:r>
            </a:p>
            <a:p>
              <a:pPr eaLnBrk="1" hangingPunct="1"/>
              <a:r>
                <a:rPr lang="en-US" altLang="en-US" sz="1800" i="1" baseline="-25000">
                  <a:solidFill>
                    <a:schemeClr val="tx1"/>
                  </a:solidFill>
                </a:rPr>
                <a:t>Encode - Converting light to numbers 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3504" y="1824"/>
              <a:ext cx="19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 i="1" baseline="-25000">
                  <a:solidFill>
                    <a:schemeClr val="tx1"/>
                  </a:solidFill>
                </a:rPr>
                <a:t>                            DISPLAY</a:t>
              </a:r>
            </a:p>
            <a:p>
              <a:pPr eaLnBrk="1" hangingPunct="1"/>
              <a:r>
                <a:rPr lang="en-US" altLang="en-US" sz="1800" i="1" baseline="-25000">
                  <a:solidFill>
                    <a:schemeClr val="tx1"/>
                  </a:solidFill>
                </a:rPr>
                <a:t>Decode - Converting numbers to light</a:t>
              </a: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3504" y="896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592" y="2480"/>
              <a:ext cx="1776" cy="624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640" y="2512"/>
              <a:ext cx="172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 baseline="-25000">
                  <a:solidFill>
                    <a:schemeClr val="tx1"/>
                  </a:solidFill>
                </a:rPr>
                <a:t>    “The Digital Image”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i="1" baseline="-25000">
                  <a:solidFill>
                    <a:schemeClr val="tx1"/>
                  </a:solidFill>
                </a:rPr>
                <a:t>An encoded proxy image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en-US" sz="2000" i="1" baseline="-2500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886200" y="2209800"/>
            <a:ext cx="1230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   Digitize </a:t>
            </a:r>
          </a:p>
          <a:p>
            <a:pPr eaLnBrk="1" hangingPunct="1"/>
            <a:r>
              <a:rPr lang="en-US" altLang="en-US" sz="1800" i="1">
                <a:solidFill>
                  <a:srgbClr val="000000"/>
                </a:solidFill>
              </a:rPr>
              <a:t>Processed</a:t>
            </a:r>
            <a:r>
              <a:rPr lang="en-US" altLang="en-US" sz="1800">
                <a:solidFill>
                  <a:srgbClr val="000000"/>
                </a:solidFill>
              </a:rPr>
              <a:t>  </a:t>
            </a:r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62200" y="152400"/>
            <a:ext cx="44196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F4C71A"/>
                </a:solidFill>
                <a:cs typeface="ＭＳ Ｐゴシック" charset="-128"/>
              </a:rPr>
              <a:t>Spatial Resolution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8458200" cy="495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457200" indent="-4572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838200" indent="-3810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marL="1257300" indent="-3429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Two factors in a digital imaging system dictate the level of spatial resolution or detail that can ultimately be captured.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400" b="1" dirty="0" smtClean="0">
                <a:solidFill>
                  <a:schemeClr val="tx1"/>
                </a:solidFill>
              </a:rPr>
              <a:t>Quantity</a:t>
            </a:r>
            <a:r>
              <a:rPr lang="en-US" altLang="en-US" sz="2000" dirty="0">
                <a:solidFill>
                  <a:schemeClr val="tx1"/>
                </a:solidFill>
              </a:rPr>
              <a:t>; sampling frequency ( i.e. samples per mm, inch ) 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Sets the maximum capability limit that can be realistically achieved</a:t>
            </a:r>
            <a:r>
              <a:rPr lang="en-US" altLang="en-US" sz="2000" dirty="0" smtClean="0">
                <a:solidFill>
                  <a:schemeClr val="tx1"/>
                </a:solidFill>
              </a:rPr>
              <a:t>. 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400" b="1" dirty="0">
                <a:solidFill>
                  <a:schemeClr val="tx1"/>
                </a:solidFill>
              </a:rPr>
              <a:t>Quality</a:t>
            </a:r>
            <a:r>
              <a:rPr lang="en-US" altLang="en-US" sz="2000" dirty="0">
                <a:solidFill>
                  <a:schemeClr val="tx1"/>
                </a:solidFill>
              </a:rPr>
              <a:t>; effective optical quality 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Defines the level of </a:t>
            </a:r>
            <a:r>
              <a:rPr lang="en-US" altLang="en-US" sz="2000" dirty="0" smtClean="0">
                <a:solidFill>
                  <a:schemeClr val="tx1"/>
                </a:solidFill>
              </a:rPr>
              <a:t>“</a:t>
            </a:r>
            <a:r>
              <a:rPr lang="en-US" altLang="en-US" sz="2000" dirty="0">
                <a:solidFill>
                  <a:schemeClr val="tx1"/>
                </a:solidFill>
              </a:rPr>
              <a:t>blur” that the imaging optics, environmental factors, hardware, and image processing impose on the captured image.</a:t>
            </a:r>
          </a:p>
          <a:p>
            <a:pPr lvl="1" eaLnBrk="1" hangingPunct="1">
              <a:spcBef>
                <a:spcPct val="20000"/>
              </a:spcBef>
            </a:pPr>
            <a:endParaRPr lang="en-US" altLang="en-US" sz="1600" dirty="0" smtClean="0">
              <a:sym typeface="Symbol" charset="2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altLang="en-US" sz="1600" dirty="0" smtClean="0">
                <a:sym typeface="Symbol" charset="2"/>
              </a:rPr>
              <a:t>These </a:t>
            </a:r>
            <a:r>
              <a:rPr lang="en-US" altLang="en-US" sz="1600" dirty="0">
                <a:sym typeface="Symbol" charset="2"/>
              </a:rPr>
              <a:t>are necessary but insufficient components, by themselves, for capturing spatial detail. Simply improving one to reconcile deficiencies in the other will not enhance real resolution performance.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5655" y="6467475"/>
            <a:ext cx="3581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3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153400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Spatial Frequency Response (SFR)-</a:t>
            </a:r>
            <a:b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</a:br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</a:t>
            </a:r>
            <a:b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 pitchFamily="-110" charset="0"/>
              </a:rPr>
              <a:t>The relative change in contrast of increasingly finer spatial features </a:t>
            </a:r>
            <a:endParaRPr lang="en-US" sz="2200" dirty="0">
              <a:solidFill>
                <a:schemeClr val="tx1"/>
              </a:solidFill>
              <a:latin typeface="Calibri" pitchFamily="-110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90600" y="1403537"/>
            <a:ext cx="7612911" cy="4692463"/>
            <a:chOff x="1226289" y="910507"/>
            <a:chExt cx="7612911" cy="4692463"/>
          </a:xfrm>
        </p:grpSpPr>
        <p:graphicFrame>
          <p:nvGraphicFramePr>
            <p:cNvPr id="31" name="Object 2"/>
            <p:cNvGraphicFramePr>
              <a:graphicFrameLocks noChangeAspect="1"/>
            </p:cNvGraphicFramePr>
            <p:nvPr/>
          </p:nvGraphicFramePr>
          <p:xfrm>
            <a:off x="1604204" y="1295400"/>
            <a:ext cx="2759935" cy="377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8" name="Image" r:id="rId3" imgW="3428571" imgH="3771429" progId="Photoshop.Image.10">
                    <p:embed/>
                  </p:oleObj>
                </mc:Choice>
                <mc:Fallback>
                  <p:oleObj name="Image" r:id="rId3" imgW="3428571" imgH="3771429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4204" y="1295400"/>
                          <a:ext cx="2759935" cy="377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1272455" y="5067300"/>
              <a:ext cx="13228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latin typeface="Calibri" pitchFamily="-110" charset="0"/>
                </a:rPr>
                <a:t>Test Pattern</a:t>
              </a: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 rot="16200000">
              <a:off x="-273256" y="2410052"/>
              <a:ext cx="34607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10" charset="0"/>
                </a:rPr>
                <a:t>Increasing spatial </a:t>
              </a:r>
              <a:r>
                <a:rPr lang="en-US" sz="2000" dirty="0">
                  <a:latin typeface="Calibri" pitchFamily="-110" charset="0"/>
                </a:rPr>
                <a:t>frequency</a:t>
              </a:r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1492120" y="4406900"/>
              <a:ext cx="0" cy="8001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Text Box 9"/>
            <p:cNvSpPr txBox="1">
              <a:spLocks noChangeArrowheads="1"/>
            </p:cNvSpPr>
            <p:nvPr/>
          </p:nvSpPr>
          <p:spPr bwMode="auto">
            <a:xfrm>
              <a:off x="2920206" y="3794125"/>
              <a:ext cx="6588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10" charset="0"/>
                </a:rPr>
                <a:t>Lens</a:t>
              </a:r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3665505" y="4679640"/>
              <a:ext cx="88065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10" charset="0"/>
                </a:rPr>
                <a:t>Imaged </a:t>
              </a:r>
            </a:p>
            <a:p>
              <a:r>
                <a:rPr lang="en-US" dirty="0">
                  <a:latin typeface="Calibri" pitchFamily="-110" charset="0"/>
                </a:rPr>
                <a:t>Test </a:t>
              </a:r>
            </a:p>
            <a:p>
              <a:r>
                <a:rPr lang="en-US" dirty="0">
                  <a:latin typeface="Calibri" pitchFamily="-110" charset="0"/>
                </a:rPr>
                <a:t>Pattern</a:t>
              </a:r>
            </a:p>
          </p:txBody>
        </p:sp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4651417" y="4649400"/>
              <a:ext cx="129227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10" charset="0"/>
                </a:rPr>
                <a:t>I</a:t>
              </a:r>
              <a:r>
                <a:rPr lang="en-US" dirty="0" smtClean="0">
                  <a:latin typeface="Calibri" pitchFamily="-110" charset="0"/>
                </a:rPr>
                <a:t>maged</a:t>
              </a:r>
            </a:p>
            <a:p>
              <a:r>
                <a:rPr lang="en-US" dirty="0">
                  <a:latin typeface="Calibri" pitchFamily="-110" charset="0"/>
                </a:rPr>
                <a:t>L</a:t>
              </a:r>
              <a:r>
                <a:rPr lang="en-US" dirty="0" smtClean="0">
                  <a:latin typeface="Calibri" pitchFamily="-110" charset="0"/>
                </a:rPr>
                <a:t>ight</a:t>
              </a:r>
            </a:p>
            <a:p>
              <a:r>
                <a:rPr lang="en-US" dirty="0">
                  <a:latin typeface="Calibri" pitchFamily="-110" charset="0"/>
                </a:rPr>
                <a:t>D</a:t>
              </a:r>
              <a:r>
                <a:rPr lang="en-US" dirty="0" smtClean="0">
                  <a:latin typeface="Calibri" pitchFamily="-110" charset="0"/>
                </a:rPr>
                <a:t>istribution</a:t>
              </a:r>
              <a:endParaRPr lang="en-US" dirty="0">
                <a:latin typeface="Calibri" pitchFamily="-110" charset="0"/>
              </a:endParaRPr>
            </a:p>
          </p:txBody>
        </p:sp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5562600" y="2362200"/>
            <a:ext cx="3200400" cy="213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9" name="Image" r:id="rId5" imgW="2260317" imgH="1205924" progId="Photoshop.Image.10">
                    <p:embed/>
                  </p:oleObj>
                </mc:Choice>
                <mc:Fallback>
                  <p:oleObj name="Image" r:id="rId5" imgW="2260317" imgH="1205924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2600" y="2362200"/>
                          <a:ext cx="3200400" cy="213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4"/>
            <p:cNvGraphicFramePr>
              <a:graphicFrameLocks noChangeAspect="1"/>
            </p:cNvGraphicFramePr>
            <p:nvPr/>
          </p:nvGraphicFramePr>
          <p:xfrm>
            <a:off x="4648200" y="1587500"/>
            <a:ext cx="495300" cy="306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" name="Image" r:id="rId7" imgW="495063" imgH="3060317" progId="Photoshop.Image.10">
                    <p:embed/>
                  </p:oleObj>
                </mc:Choice>
                <mc:Fallback>
                  <p:oleObj name="Image" r:id="rId7" imgW="495063" imgH="3060317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1587500"/>
                          <a:ext cx="495300" cy="3060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Line 16"/>
            <p:cNvSpPr>
              <a:spLocks noChangeShapeType="1"/>
            </p:cNvSpPr>
            <p:nvPr/>
          </p:nvSpPr>
          <p:spPr bwMode="auto">
            <a:xfrm>
              <a:off x="5181600" y="22860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5105400" y="3200400"/>
              <a:ext cx="1676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5029200" y="4267200"/>
              <a:ext cx="3200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auto">
            <a:xfrm>
              <a:off x="6321425" y="1905000"/>
              <a:ext cx="1411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0" charset="0"/>
                </a:rPr>
                <a:t>SFR  or </a:t>
              </a:r>
              <a:r>
                <a:rPr lang="en-US" sz="1200">
                  <a:latin typeface="Calibri" pitchFamily="-110" charset="0"/>
                </a:rPr>
                <a:t>( MTF)</a:t>
              </a: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5638800" y="4495800"/>
              <a:ext cx="26558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Calibri" pitchFamily="-110" charset="0"/>
                </a:rPr>
                <a:t>Increasing spatial frequency</a:t>
              </a:r>
            </a:p>
          </p:txBody>
        </p:sp>
        <p:sp>
          <p:nvSpPr>
            <p:cNvPr id="45" name="Line 22"/>
            <p:cNvSpPr>
              <a:spLocks noChangeShapeType="1"/>
            </p:cNvSpPr>
            <p:nvPr/>
          </p:nvSpPr>
          <p:spPr bwMode="auto">
            <a:xfrm>
              <a:off x="7947025" y="4648200"/>
              <a:ext cx="892175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13923" y="6466110"/>
            <a:ext cx="3581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10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319582"/>
            <a:ext cx="7682992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SFR  &amp; Resolution -&gt; Quality of data (information)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508" y="182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902600" y="1485900"/>
            <a:ext cx="7782084" cy="4533900"/>
            <a:chOff x="1070" y="1104"/>
            <a:chExt cx="3487" cy="2064"/>
          </a:xfrm>
        </p:grpSpPr>
        <p:pic>
          <p:nvPicPr>
            <p:cNvPr id="8" name="Picture 4" descr="wedge_featur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04" y="1104"/>
              <a:ext cx="961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 rot="16200000">
              <a:off x="1624" y="598"/>
              <a:ext cx="229" cy="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pitchFamily="-110" charset="0"/>
                </a:rPr>
                <a:t>Increasing lines/inch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963" y="1431"/>
              <a:ext cx="0" cy="15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246" y="1152"/>
              <a:ext cx="131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0" charset="0"/>
                </a:rPr>
                <a:t>(line width = 1/200 “)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246" y="2016"/>
              <a:ext cx="131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0" charset="0"/>
                </a:rPr>
                <a:t>(line width = 1/300 “)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246" y="2928"/>
              <a:ext cx="131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0" charset="0"/>
                </a:rPr>
                <a:t>(line width = 1/400 “)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0" y="6387005"/>
            <a:ext cx="3581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56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354" y="1295400"/>
            <a:ext cx="7837746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54"/>
          <p:cNvGrpSpPr>
            <a:grpSpLocks/>
          </p:cNvGrpSpPr>
          <p:nvPr/>
        </p:nvGrpSpPr>
        <p:grpSpPr bwMode="auto">
          <a:xfrm>
            <a:off x="3632200" y="5892800"/>
            <a:ext cx="2971800" cy="396875"/>
            <a:chOff x="1440" y="3462"/>
            <a:chExt cx="1872" cy="250"/>
          </a:xfrm>
        </p:grpSpPr>
        <p:sp>
          <p:nvSpPr>
            <p:cNvPr id="11" name="Text Box 1052"/>
            <p:cNvSpPr txBox="1">
              <a:spLocks noChangeArrowheads="1"/>
            </p:cNvSpPr>
            <p:nvPr/>
          </p:nvSpPr>
          <p:spPr bwMode="auto">
            <a:xfrm>
              <a:off x="1440" y="3462"/>
              <a:ext cx="7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Calibri" pitchFamily="-110" charset="0"/>
                </a:rPr>
                <a:t>Quantity</a:t>
              </a:r>
            </a:p>
          </p:txBody>
        </p:sp>
        <p:sp>
          <p:nvSpPr>
            <p:cNvPr id="12" name="Line 1053"/>
            <p:cNvSpPr>
              <a:spLocks noChangeShapeType="1"/>
            </p:cNvSpPr>
            <p:nvPr/>
          </p:nvSpPr>
          <p:spPr bwMode="auto">
            <a:xfrm>
              <a:off x="2304" y="3600"/>
              <a:ext cx="10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 Box 1056"/>
          <p:cNvSpPr txBox="1">
            <a:spLocks noChangeArrowheads="1"/>
          </p:cNvSpPr>
          <p:nvPr/>
        </p:nvSpPr>
        <p:spPr bwMode="auto">
          <a:xfrm rot="16200000">
            <a:off x="742155" y="2605881"/>
            <a:ext cx="1055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 pitchFamily="-110" charset="0"/>
              </a:rPr>
              <a:t>Quality</a:t>
            </a:r>
          </a:p>
        </p:txBody>
      </p:sp>
      <p:sp>
        <p:nvSpPr>
          <p:cNvPr id="14" name="Line 1057"/>
          <p:cNvSpPr>
            <a:spLocks noChangeShapeType="1"/>
          </p:cNvSpPr>
          <p:nvPr/>
        </p:nvSpPr>
        <p:spPr bwMode="auto">
          <a:xfrm rot="5400000">
            <a:off x="469900" y="4271962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22704" y="315913"/>
            <a:ext cx="6362192" cy="787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When are 5 lines clearly distinguishable ?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35300" y="6454775"/>
            <a:ext cx="3657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7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3576" y="1295681"/>
            <a:ext cx="8153400" cy="236988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u="sng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Quality (optical limit)</a:t>
            </a:r>
          </a:p>
          <a:p>
            <a:pPr algn="ctr" eaLnBrk="0" hangingPunct="0"/>
            <a:r>
              <a:rPr lang="en-US" sz="2000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Adopt an accepted optical criteria for limiting resolution.</a:t>
            </a:r>
          </a:p>
          <a:p>
            <a:pPr algn="ctr" eaLnBrk="0" hangingPunct="0"/>
            <a:r>
              <a:rPr lang="en-US" sz="2000" i="1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e.g. 10% SFR frequency</a:t>
            </a:r>
          </a:p>
          <a:p>
            <a:pPr algn="ctr" eaLnBrk="0" hangingPunct="0">
              <a:lnSpc>
                <a:spcPct val="50000"/>
              </a:lnSpc>
            </a:pPr>
            <a:endParaRPr lang="en-US" sz="2000" dirty="0">
              <a:solidFill>
                <a:schemeClr val="tx1"/>
              </a:solidFill>
              <a:ea typeface="ヒラギノ角ゴ Pro W3" pitchFamily="-110" charset="-128"/>
              <a:cs typeface="ヒラギノ角ゴ Pro W3" pitchFamily="-110" charset="-128"/>
            </a:endParaRPr>
          </a:p>
          <a:p>
            <a:pPr algn="ctr" eaLnBrk="0" hangingPunct="0">
              <a:lnSpc>
                <a:spcPct val="50000"/>
              </a:lnSpc>
            </a:pPr>
            <a:endParaRPr lang="en-US" sz="2000" dirty="0">
              <a:solidFill>
                <a:schemeClr val="tx1"/>
              </a:solidFill>
              <a:ea typeface="ヒラギノ角ゴ Pro W3" pitchFamily="-110" charset="-128"/>
              <a:cs typeface="ヒラギノ角ゴ Pro W3" pitchFamily="-110" charset="-128"/>
            </a:endParaRPr>
          </a:p>
          <a:p>
            <a:pPr algn="ctr" eaLnBrk="0" hangingPunct="0"/>
            <a:r>
              <a:rPr lang="en-US" sz="2400" u="sng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Quantity (digital limit)</a:t>
            </a:r>
          </a:p>
          <a:p>
            <a:pPr algn="ctr" eaLnBrk="0" hangingPunct="0"/>
            <a:r>
              <a:rPr lang="en-US" sz="2000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Determine where this criteria falls relative to </a:t>
            </a:r>
          </a:p>
          <a:p>
            <a:pPr algn="ctr" eaLnBrk="0" hangingPunct="0"/>
            <a:r>
              <a:rPr lang="en-US" sz="2000" dirty="0">
                <a:solidFill>
                  <a:schemeClr val="tx1"/>
                </a:solidFill>
                <a:ea typeface="ヒラギノ角ゴ Pro W3" pitchFamily="-110" charset="-128"/>
                <a:cs typeface="ヒラギノ角ゴ Pro W3" pitchFamily="-110" charset="-128"/>
              </a:rPr>
              <a:t>the theoretical limit for digital capture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274285" y="5295900"/>
            <a:ext cx="6248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5372100"/>
            <a:ext cx="715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Franklin Gothic Medium Cond" pitchFamily="34" charset="0"/>
                <a:ea typeface="ヒラギノ角ゴ Pro W3" pitchFamily="-110" charset="-128"/>
                <a:cs typeface="ヒラギノ角ゴ Pro W3" pitchFamily="-110" charset="-128"/>
              </a:rPr>
              <a:t>0 %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71004" y="5372100"/>
            <a:ext cx="1057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Franklin Gothic Medium Cond" pitchFamily="34" charset="0"/>
                <a:ea typeface="ヒラギノ角ゴ Pro W3" pitchFamily="-110" charset="-128"/>
                <a:cs typeface="ヒラギノ角ゴ Pro W3" pitchFamily="-110" charset="-128"/>
              </a:rPr>
              <a:t>100 %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274285" y="51435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522685" y="51435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398485" y="51435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54602" y="5372100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tx1"/>
                </a:solidFill>
                <a:latin typeface="Franklin Gothic Medium Cond" pitchFamily="34" charset="0"/>
                <a:ea typeface="ヒラギノ角ゴ Pro W3" pitchFamily="-110" charset="-128"/>
                <a:cs typeface="ヒラギノ角ゴ Pro W3" pitchFamily="-110" charset="-128"/>
              </a:rPr>
              <a:t>50 %</a:t>
            </a: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1647348" y="4305300"/>
            <a:ext cx="6122988" cy="782638"/>
            <a:chOff x="1099" y="2622"/>
            <a:chExt cx="3857" cy="493"/>
          </a:xfrm>
        </p:grpSpPr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099" y="2688"/>
              <a:ext cx="17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tx1"/>
                  </a:solidFill>
                  <a:ea typeface="ヒラギノ角ゴ Pro W3" pitchFamily="-110" charset="-128"/>
                  <a:cs typeface="ヒラギノ角ゴ Pro W3" pitchFamily="-110" charset="-128"/>
                </a:rPr>
                <a:t>Sampling Efficiency =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3197" y="2622"/>
              <a:ext cx="1759" cy="493"/>
              <a:chOff x="3197" y="2622"/>
              <a:chExt cx="1759" cy="493"/>
            </a:xfrm>
          </p:grpSpPr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3197" y="2622"/>
                <a:ext cx="170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000" u="sng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 Measured Optical Limit</a:t>
                </a: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3248" y="2863"/>
                <a:ext cx="170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Theoretical Digital Limit</a:t>
                </a:r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94614" y="257840"/>
            <a:ext cx="6362192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         Calculating Sampling Efficiency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87223" y="6449990"/>
            <a:ext cx="3581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079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115530" y="5680075"/>
            <a:ext cx="6428270" cy="720725"/>
            <a:chOff x="1454" y="2622"/>
            <a:chExt cx="3695" cy="454"/>
          </a:xfrm>
        </p:grpSpPr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454" y="2688"/>
              <a:ext cx="174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tx1"/>
                  </a:solidFill>
                  <a:ea typeface="ヒラギノ角ゴ Pro W3" pitchFamily="-110" charset="-128"/>
                  <a:cs typeface="ヒラギノ角ゴ Pro W3" pitchFamily="-110" charset="-128"/>
                </a:rPr>
                <a:t>Sampling Efficiency =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982" y="2622"/>
              <a:ext cx="2167" cy="454"/>
              <a:chOff x="2982" y="2622"/>
              <a:chExt cx="2167" cy="454"/>
            </a:xfrm>
          </p:grpSpPr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2982" y="2622"/>
                <a:ext cx="213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u="sng" dirty="0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 Measured Optical </a:t>
                </a:r>
                <a:r>
                  <a:rPr lang="en-US" sz="1600" u="sng" dirty="0" smtClean="0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Limit  </a:t>
                </a:r>
                <a:r>
                  <a:rPr lang="en-US" sz="1600" i="1" u="sng" dirty="0" smtClean="0">
                    <a:solidFill>
                      <a:srgbClr val="C32D2E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(200)</a:t>
                </a:r>
                <a:endParaRPr lang="en-US" sz="1600" i="1" u="sng" dirty="0">
                  <a:solidFill>
                    <a:srgbClr val="C32D2E"/>
                  </a:solidFill>
                  <a:ea typeface="ヒラギノ角ゴ Pro W3" pitchFamily="-110" charset="-128"/>
                  <a:cs typeface="ヒラギノ角ゴ Pro W3" pitchFamily="-110" charset="-128"/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3056" y="2863"/>
                <a:ext cx="209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Theoretical Digital </a:t>
                </a:r>
                <a:r>
                  <a:rPr lang="en-US" sz="1600" dirty="0" smtClean="0">
                    <a:solidFill>
                      <a:schemeClr val="tx1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Limit </a:t>
                </a:r>
                <a:r>
                  <a:rPr lang="en-US" sz="1600" i="1" dirty="0" smtClean="0">
                    <a:solidFill>
                      <a:srgbClr val="C32D2E"/>
                    </a:solidFill>
                    <a:ea typeface="ヒラギノ角ゴ Pro W3" pitchFamily="-110" charset="-128"/>
                    <a:cs typeface="ヒラギノ角ゴ Pro W3" pitchFamily="-110" charset="-128"/>
                  </a:rPr>
                  <a:t>(300)</a:t>
                </a:r>
                <a:endParaRPr lang="en-US" sz="1600" i="1" dirty="0">
                  <a:solidFill>
                    <a:srgbClr val="C32D2E"/>
                  </a:solidFill>
                  <a:ea typeface="ヒラギノ角ゴ Pro W3" pitchFamily="-110" charset="-128"/>
                  <a:cs typeface="ヒラギノ角ゴ Pro W3" pitchFamily="-110" charset="-128"/>
                </a:endParaRPr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25173" y="255167"/>
            <a:ext cx="6362192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         Calculating Sampling Efficiency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grpSp>
        <p:nvGrpSpPr>
          <p:cNvPr id="18" name="Group 60"/>
          <p:cNvGrpSpPr>
            <a:grpSpLocks/>
          </p:cNvGrpSpPr>
          <p:nvPr/>
        </p:nvGrpSpPr>
        <p:grpSpPr bwMode="auto">
          <a:xfrm>
            <a:off x="1219200" y="1228725"/>
            <a:ext cx="7162798" cy="4410075"/>
            <a:chOff x="1008" y="788"/>
            <a:chExt cx="3686" cy="2908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008" y="788"/>
              <a:ext cx="3686" cy="29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1008" y="788"/>
              <a:ext cx="3686" cy="290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1641" y="1422"/>
              <a:ext cx="2651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1641" y="2853"/>
              <a:ext cx="26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1641" y="1422"/>
              <a:ext cx="26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4292" y="1422"/>
              <a:ext cx="1" cy="15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1641" y="1422"/>
              <a:ext cx="1" cy="15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1612" y="3012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1612" y="2853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1612" y="2695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1612" y="2536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1612" y="2378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1612" y="2219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1612" y="2056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1612" y="1898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1612" y="1740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>
              <a:off x="1612" y="1580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1612" y="1422"/>
              <a:ext cx="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1641" y="3012"/>
              <a:ext cx="26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V="1">
              <a:off x="1641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 flipV="1">
              <a:off x="2085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 flipV="1">
              <a:off x="2524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V="1">
              <a:off x="2968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flipV="1">
              <a:off x="3407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 flipV="1">
              <a:off x="3851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flipV="1">
              <a:off x="4292" y="3012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0"/>
            <p:cNvSpPr>
              <a:spLocks noChangeArrowheads="1"/>
            </p:cNvSpPr>
            <p:nvPr/>
          </p:nvSpPr>
          <p:spPr bwMode="auto">
            <a:xfrm>
              <a:off x="2086" y="874"/>
              <a:ext cx="19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SFR for digital print scanner</a:t>
              </a:r>
              <a:endParaRPr lang="en-GB" sz="1800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6" name="Rectangle 31"/>
            <p:cNvSpPr>
              <a:spLocks noChangeArrowheads="1"/>
            </p:cNvSpPr>
            <p:nvPr/>
          </p:nvSpPr>
          <p:spPr bwMode="auto">
            <a:xfrm>
              <a:off x="1963" y="1047"/>
              <a:ext cx="235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at  different sampling frequencies</a:t>
              </a:r>
              <a:endParaRPr lang="en-GB" sz="1800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7" name="Rectangle 32"/>
            <p:cNvSpPr>
              <a:spLocks noChangeArrowheads="1"/>
            </p:cNvSpPr>
            <p:nvPr/>
          </p:nvSpPr>
          <p:spPr bwMode="auto">
            <a:xfrm>
              <a:off x="1540" y="2970"/>
              <a:ext cx="5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1468" y="2811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0.1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9" name="Rectangle 34"/>
            <p:cNvSpPr>
              <a:spLocks noChangeArrowheads="1"/>
            </p:cNvSpPr>
            <p:nvPr/>
          </p:nvSpPr>
          <p:spPr bwMode="auto">
            <a:xfrm>
              <a:off x="1468" y="2653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0.2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0" name="Rectangle 35"/>
            <p:cNvSpPr>
              <a:spLocks noChangeArrowheads="1"/>
            </p:cNvSpPr>
            <p:nvPr/>
          </p:nvSpPr>
          <p:spPr bwMode="auto">
            <a:xfrm>
              <a:off x="1468" y="2494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0.3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1468" y="2336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0.4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2" name="Rectangle 37"/>
            <p:cNvSpPr>
              <a:spLocks noChangeArrowheads="1"/>
            </p:cNvSpPr>
            <p:nvPr/>
          </p:nvSpPr>
          <p:spPr bwMode="auto">
            <a:xfrm>
              <a:off x="1468" y="2177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0.5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3" name="Rectangle 38"/>
            <p:cNvSpPr>
              <a:spLocks noChangeArrowheads="1"/>
            </p:cNvSpPr>
            <p:nvPr/>
          </p:nvSpPr>
          <p:spPr bwMode="auto">
            <a:xfrm>
              <a:off x="1468" y="2015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0.6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4" name="Rectangle 39"/>
            <p:cNvSpPr>
              <a:spLocks noChangeArrowheads="1"/>
            </p:cNvSpPr>
            <p:nvPr/>
          </p:nvSpPr>
          <p:spPr bwMode="auto">
            <a:xfrm>
              <a:off x="1468" y="1856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0.7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5" name="Rectangle 40"/>
            <p:cNvSpPr>
              <a:spLocks noChangeArrowheads="1"/>
            </p:cNvSpPr>
            <p:nvPr/>
          </p:nvSpPr>
          <p:spPr bwMode="auto">
            <a:xfrm>
              <a:off x="1468" y="1697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0.8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6" name="Rectangle 41"/>
            <p:cNvSpPr>
              <a:spLocks noChangeArrowheads="1"/>
            </p:cNvSpPr>
            <p:nvPr/>
          </p:nvSpPr>
          <p:spPr bwMode="auto">
            <a:xfrm>
              <a:off x="1468" y="1539"/>
              <a:ext cx="13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0.9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7" name="Rectangle 42"/>
            <p:cNvSpPr>
              <a:spLocks noChangeArrowheads="1"/>
            </p:cNvSpPr>
            <p:nvPr/>
          </p:nvSpPr>
          <p:spPr bwMode="auto">
            <a:xfrm>
              <a:off x="1540" y="1381"/>
              <a:ext cx="5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1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8" name="Rectangle 43"/>
            <p:cNvSpPr>
              <a:spLocks noChangeArrowheads="1"/>
            </p:cNvSpPr>
            <p:nvPr/>
          </p:nvSpPr>
          <p:spPr bwMode="auto">
            <a:xfrm>
              <a:off x="1635" y="3103"/>
              <a:ext cx="5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9" name="Rectangle 44"/>
            <p:cNvSpPr>
              <a:spLocks noChangeArrowheads="1"/>
            </p:cNvSpPr>
            <p:nvPr/>
          </p:nvSpPr>
          <p:spPr bwMode="auto">
            <a:xfrm>
              <a:off x="2053" y="3103"/>
              <a:ext cx="10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50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0" name="Rectangle 45"/>
            <p:cNvSpPr>
              <a:spLocks noChangeArrowheads="1"/>
            </p:cNvSpPr>
            <p:nvPr/>
          </p:nvSpPr>
          <p:spPr bwMode="auto">
            <a:xfrm>
              <a:off x="2466" y="3103"/>
              <a:ext cx="15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100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1" name="Rectangle 46"/>
            <p:cNvSpPr>
              <a:spLocks noChangeArrowheads="1"/>
            </p:cNvSpPr>
            <p:nvPr/>
          </p:nvSpPr>
          <p:spPr bwMode="auto">
            <a:xfrm>
              <a:off x="2910" y="3103"/>
              <a:ext cx="21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150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2" name="Rectangle 47"/>
            <p:cNvSpPr>
              <a:spLocks noChangeArrowheads="1"/>
            </p:cNvSpPr>
            <p:nvPr/>
          </p:nvSpPr>
          <p:spPr bwMode="auto">
            <a:xfrm>
              <a:off x="3349" y="3103"/>
              <a:ext cx="15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200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3" name="Rectangle 48"/>
            <p:cNvSpPr>
              <a:spLocks noChangeArrowheads="1"/>
            </p:cNvSpPr>
            <p:nvPr/>
          </p:nvSpPr>
          <p:spPr bwMode="auto">
            <a:xfrm>
              <a:off x="3793" y="3103"/>
              <a:ext cx="15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250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4" name="Rectangle 49"/>
            <p:cNvSpPr>
              <a:spLocks noChangeArrowheads="1"/>
            </p:cNvSpPr>
            <p:nvPr/>
          </p:nvSpPr>
          <p:spPr bwMode="auto">
            <a:xfrm>
              <a:off x="4232" y="3103"/>
              <a:ext cx="15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300</a:t>
              </a:r>
              <a:endParaRPr lang="en-GB" sz="18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5" name="Rectangle 50"/>
            <p:cNvSpPr>
              <a:spLocks noChangeArrowheads="1"/>
            </p:cNvSpPr>
            <p:nvPr/>
          </p:nvSpPr>
          <p:spPr bwMode="auto">
            <a:xfrm>
              <a:off x="2376" y="3234"/>
              <a:ext cx="157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spatial frequency (dpi)</a:t>
              </a:r>
              <a:endParaRPr lang="en-GB" sz="16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6" name="Rectangle 51"/>
            <p:cNvSpPr>
              <a:spLocks noChangeArrowheads="1"/>
            </p:cNvSpPr>
            <p:nvPr/>
          </p:nvSpPr>
          <p:spPr bwMode="auto">
            <a:xfrm rot="16200000">
              <a:off x="1126" y="2070"/>
              <a:ext cx="40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SFR</a:t>
              </a:r>
              <a:endParaRPr lang="en-GB" sz="16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7" name="Rectangle 52"/>
            <p:cNvSpPr>
              <a:spLocks noChangeArrowheads="1"/>
            </p:cNvSpPr>
            <p:nvPr/>
          </p:nvSpPr>
          <p:spPr bwMode="auto">
            <a:xfrm>
              <a:off x="1766" y="3418"/>
              <a:ext cx="2544" cy="20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53"/>
            <p:cNvSpPr>
              <a:spLocks noChangeShapeType="1"/>
            </p:cNvSpPr>
            <p:nvPr/>
          </p:nvSpPr>
          <p:spPr bwMode="auto">
            <a:xfrm>
              <a:off x="2036" y="3492"/>
              <a:ext cx="99" cy="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54"/>
            <p:cNvSpPr>
              <a:spLocks noChangeArrowheads="1"/>
            </p:cNvSpPr>
            <p:nvPr/>
          </p:nvSpPr>
          <p:spPr bwMode="auto">
            <a:xfrm>
              <a:off x="2208" y="3456"/>
              <a:ext cx="4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250 </a:t>
              </a:r>
              <a:r>
                <a:rPr lang="en-GB" sz="1600" dirty="0" err="1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ppi</a:t>
              </a:r>
              <a:endParaRPr lang="en-GB" sz="1600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70" name="Line 55"/>
            <p:cNvSpPr>
              <a:spLocks noChangeShapeType="1"/>
            </p:cNvSpPr>
            <p:nvPr/>
          </p:nvSpPr>
          <p:spPr bwMode="auto">
            <a:xfrm>
              <a:off x="2788" y="3492"/>
              <a:ext cx="99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56"/>
            <p:cNvSpPr>
              <a:spLocks noChangeArrowheads="1"/>
            </p:cNvSpPr>
            <p:nvPr/>
          </p:nvSpPr>
          <p:spPr bwMode="auto">
            <a:xfrm>
              <a:off x="2885" y="3446"/>
              <a:ext cx="4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300 ppi</a:t>
              </a:r>
              <a:endParaRPr lang="en-GB" sz="16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72" name="Line 57"/>
            <p:cNvSpPr>
              <a:spLocks noChangeShapeType="1"/>
            </p:cNvSpPr>
            <p:nvPr/>
          </p:nvSpPr>
          <p:spPr bwMode="auto">
            <a:xfrm>
              <a:off x="3540" y="3492"/>
              <a:ext cx="98" cy="1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58"/>
            <p:cNvSpPr>
              <a:spLocks noChangeArrowheads="1"/>
            </p:cNvSpPr>
            <p:nvPr/>
          </p:nvSpPr>
          <p:spPr bwMode="auto">
            <a:xfrm>
              <a:off x="3696" y="3456"/>
              <a:ext cx="4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500 ppi</a:t>
              </a:r>
              <a:endParaRPr lang="en-GB" sz="160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pic>
          <p:nvPicPr>
            <p:cNvPr id="74" name="Picture 59"/>
            <p:cNvPicPr>
              <a:picLocks noChangeAspect="1" noChangeArrowheads="1"/>
            </p:cNvPicPr>
            <p:nvPr/>
          </p:nvPicPr>
          <p:blipFill>
            <a:blip r:embed="rId2"/>
            <a:srcRect r="60735"/>
            <a:stretch>
              <a:fillRect/>
            </a:stretch>
          </p:blipFill>
          <p:spPr bwMode="auto">
            <a:xfrm>
              <a:off x="1632" y="1412"/>
              <a:ext cx="2669" cy="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TextBox 74"/>
          <p:cNvSpPr txBox="1"/>
          <p:nvPr/>
        </p:nvSpPr>
        <p:spPr>
          <a:xfrm>
            <a:off x="7251796" y="5754469"/>
            <a:ext cx="82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32D2E"/>
                </a:solidFill>
                <a:ea typeface="ヒラギノ角ゴ Pro W3" pitchFamily="-110" charset="-128"/>
                <a:cs typeface="ヒラギノ角ゴ Pro W3" pitchFamily="-110" charset="-128"/>
              </a:rPr>
              <a:t>= 66%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79479" y="6437586"/>
            <a:ext cx="324224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3418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137864" y="26687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C000"/>
                </a:solidFill>
              </a:rPr>
              <a:t>Flatbed scanner using a linear array</a:t>
            </a:r>
          </a:p>
        </p:txBody>
      </p:sp>
      <p:grpSp>
        <p:nvGrpSpPr>
          <p:cNvPr id="109573" name="Group 5"/>
          <p:cNvGrpSpPr>
            <a:grpSpLocks/>
          </p:cNvGrpSpPr>
          <p:nvPr/>
        </p:nvGrpSpPr>
        <p:grpSpPr bwMode="auto">
          <a:xfrm>
            <a:off x="457200" y="1143000"/>
            <a:ext cx="7405688" cy="4267200"/>
            <a:chOff x="287" y="1008"/>
            <a:chExt cx="4809" cy="2845"/>
          </a:xfrm>
        </p:grpSpPr>
        <p:grpSp>
          <p:nvGrpSpPr>
            <p:cNvPr id="109574" name="Group 6"/>
            <p:cNvGrpSpPr>
              <a:grpSpLocks/>
            </p:cNvGrpSpPr>
            <p:nvPr/>
          </p:nvGrpSpPr>
          <p:grpSpPr bwMode="auto">
            <a:xfrm>
              <a:off x="287" y="1584"/>
              <a:ext cx="1689" cy="1642"/>
              <a:chOff x="383" y="1344"/>
              <a:chExt cx="1689" cy="1642"/>
            </a:xfrm>
          </p:grpSpPr>
          <p:sp>
            <p:nvSpPr>
              <p:cNvPr id="109575" name="Line 7"/>
              <p:cNvSpPr>
                <a:spLocks noChangeShapeType="1"/>
              </p:cNvSpPr>
              <p:nvPr/>
            </p:nvSpPr>
            <p:spPr bwMode="auto">
              <a:xfrm flipH="1">
                <a:off x="549" y="1504"/>
                <a:ext cx="1" cy="11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76" name="Line 8"/>
              <p:cNvSpPr>
                <a:spLocks noChangeShapeType="1"/>
              </p:cNvSpPr>
              <p:nvPr/>
            </p:nvSpPr>
            <p:spPr bwMode="auto">
              <a:xfrm>
                <a:off x="551" y="1502"/>
                <a:ext cx="8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77" name="Rectangle 9"/>
              <p:cNvSpPr>
                <a:spLocks noChangeArrowheads="1"/>
              </p:cNvSpPr>
              <p:nvPr/>
            </p:nvSpPr>
            <p:spPr bwMode="auto">
              <a:xfrm>
                <a:off x="825" y="1344"/>
                <a:ext cx="263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altLang="en-US" sz="1200">
                    <a:latin typeface="Times New Roman" charset="0"/>
                  </a:rPr>
                  <a:t>fast</a:t>
                </a:r>
              </a:p>
            </p:txBody>
          </p:sp>
          <p:sp>
            <p:nvSpPr>
              <p:cNvPr id="109578" name="Rectangle 10"/>
              <p:cNvSpPr>
                <a:spLocks noChangeArrowheads="1"/>
              </p:cNvSpPr>
              <p:nvPr/>
            </p:nvSpPr>
            <p:spPr bwMode="auto">
              <a:xfrm rot="16200000">
                <a:off x="314" y="1949"/>
                <a:ext cx="315" cy="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altLang="en-US" sz="1200">
                    <a:latin typeface="Times New Roman" charset="0"/>
                  </a:rPr>
                  <a:t>slow</a:t>
                </a:r>
              </a:p>
            </p:txBody>
          </p:sp>
          <p:pic>
            <p:nvPicPr>
              <p:cNvPr id="109579" name="Picture 11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" y="1660"/>
                <a:ext cx="1413" cy="1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9580" name="Group 12"/>
            <p:cNvGrpSpPr>
              <a:grpSpLocks/>
            </p:cNvGrpSpPr>
            <p:nvPr/>
          </p:nvGrpSpPr>
          <p:grpSpPr bwMode="auto">
            <a:xfrm>
              <a:off x="1008" y="2256"/>
              <a:ext cx="556" cy="556"/>
              <a:chOff x="1104" y="2016"/>
              <a:chExt cx="556" cy="556"/>
            </a:xfrm>
          </p:grpSpPr>
          <p:sp>
            <p:nvSpPr>
              <p:cNvPr id="109581" name="Rectangle 13"/>
              <p:cNvSpPr>
                <a:spLocks noChangeArrowheads="1"/>
              </p:cNvSpPr>
              <p:nvPr/>
            </p:nvSpPr>
            <p:spPr bwMode="auto">
              <a:xfrm>
                <a:off x="1557" y="2147"/>
                <a:ext cx="103" cy="366"/>
              </a:xfrm>
              <a:prstGeom prst="rect">
                <a:avLst/>
              </a:prstGeom>
              <a:noFill/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2" name="Rectangle 14"/>
              <p:cNvSpPr>
                <a:spLocks noChangeArrowheads="1"/>
              </p:cNvSpPr>
              <p:nvPr/>
            </p:nvSpPr>
            <p:spPr bwMode="auto">
              <a:xfrm>
                <a:off x="1104" y="2128"/>
                <a:ext cx="94" cy="309"/>
              </a:xfrm>
              <a:prstGeom prst="rect">
                <a:avLst/>
              </a:prstGeom>
              <a:noFill/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3" name="Rectangle 15"/>
              <p:cNvSpPr>
                <a:spLocks noChangeArrowheads="1"/>
              </p:cNvSpPr>
              <p:nvPr/>
            </p:nvSpPr>
            <p:spPr bwMode="auto">
              <a:xfrm>
                <a:off x="1222" y="2016"/>
                <a:ext cx="348" cy="103"/>
              </a:xfrm>
              <a:prstGeom prst="rect">
                <a:avLst/>
              </a:prstGeom>
              <a:noFill/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4" name="Rectangle 16"/>
              <p:cNvSpPr>
                <a:spLocks noChangeArrowheads="1"/>
              </p:cNvSpPr>
              <p:nvPr/>
            </p:nvSpPr>
            <p:spPr bwMode="auto">
              <a:xfrm>
                <a:off x="1189" y="2469"/>
                <a:ext cx="348" cy="103"/>
              </a:xfrm>
              <a:prstGeom prst="rect">
                <a:avLst/>
              </a:prstGeom>
              <a:noFill/>
              <a:ln w="12700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585" name="Group 17"/>
            <p:cNvGrpSpPr>
              <a:grpSpLocks/>
            </p:cNvGrpSpPr>
            <p:nvPr/>
          </p:nvGrpSpPr>
          <p:grpSpPr bwMode="auto">
            <a:xfrm>
              <a:off x="1055" y="1008"/>
              <a:ext cx="4041" cy="2845"/>
              <a:chOff x="1151" y="768"/>
              <a:chExt cx="4041" cy="2845"/>
            </a:xfrm>
          </p:grpSpPr>
          <p:pic>
            <p:nvPicPr>
              <p:cNvPr id="109586" name="Picture 1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768"/>
                <a:ext cx="3512" cy="2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09587" name="Freeform 19"/>
              <p:cNvSpPr>
                <a:spLocks/>
              </p:cNvSpPr>
              <p:nvPr/>
            </p:nvSpPr>
            <p:spPr bwMode="auto">
              <a:xfrm>
                <a:off x="1151" y="1530"/>
                <a:ext cx="827" cy="536"/>
              </a:xfrm>
              <a:custGeom>
                <a:avLst/>
                <a:gdLst>
                  <a:gd name="T0" fmla="*/ 0 w 827"/>
                  <a:gd name="T1" fmla="*/ 535 h 536"/>
                  <a:gd name="T2" fmla="*/ 16 w 827"/>
                  <a:gd name="T3" fmla="*/ 472 h 536"/>
                  <a:gd name="T4" fmla="*/ 35 w 827"/>
                  <a:gd name="T5" fmla="*/ 409 h 536"/>
                  <a:gd name="T6" fmla="*/ 61 w 827"/>
                  <a:gd name="T7" fmla="*/ 350 h 536"/>
                  <a:gd name="T8" fmla="*/ 77 w 827"/>
                  <a:gd name="T9" fmla="*/ 320 h 536"/>
                  <a:gd name="T10" fmla="*/ 96 w 827"/>
                  <a:gd name="T11" fmla="*/ 294 h 536"/>
                  <a:gd name="T12" fmla="*/ 118 w 827"/>
                  <a:gd name="T13" fmla="*/ 267 h 536"/>
                  <a:gd name="T14" fmla="*/ 147 w 827"/>
                  <a:gd name="T15" fmla="*/ 241 h 536"/>
                  <a:gd name="T16" fmla="*/ 204 w 827"/>
                  <a:gd name="T17" fmla="*/ 188 h 536"/>
                  <a:gd name="T18" fmla="*/ 271 w 827"/>
                  <a:gd name="T19" fmla="*/ 142 h 536"/>
                  <a:gd name="T20" fmla="*/ 338 w 827"/>
                  <a:gd name="T21" fmla="*/ 102 h 536"/>
                  <a:gd name="T22" fmla="*/ 373 w 827"/>
                  <a:gd name="T23" fmla="*/ 86 h 536"/>
                  <a:gd name="T24" fmla="*/ 408 w 827"/>
                  <a:gd name="T25" fmla="*/ 69 h 536"/>
                  <a:gd name="T26" fmla="*/ 485 w 827"/>
                  <a:gd name="T27" fmla="*/ 43 h 536"/>
                  <a:gd name="T28" fmla="*/ 558 w 827"/>
                  <a:gd name="T29" fmla="*/ 23 h 536"/>
                  <a:gd name="T30" fmla="*/ 593 w 827"/>
                  <a:gd name="T31" fmla="*/ 13 h 536"/>
                  <a:gd name="T32" fmla="*/ 625 w 827"/>
                  <a:gd name="T33" fmla="*/ 6 h 536"/>
                  <a:gd name="T34" fmla="*/ 686 w 827"/>
                  <a:gd name="T35" fmla="*/ 0 h 536"/>
                  <a:gd name="T36" fmla="*/ 743 w 827"/>
                  <a:gd name="T37" fmla="*/ 0 h 536"/>
                  <a:gd name="T38" fmla="*/ 769 w 827"/>
                  <a:gd name="T39" fmla="*/ 3 h 536"/>
                  <a:gd name="T40" fmla="*/ 788 w 827"/>
                  <a:gd name="T41" fmla="*/ 3 h 536"/>
                  <a:gd name="T42" fmla="*/ 804 w 827"/>
                  <a:gd name="T43" fmla="*/ 6 h 536"/>
                  <a:gd name="T44" fmla="*/ 816 w 827"/>
                  <a:gd name="T45" fmla="*/ 6 h 536"/>
                  <a:gd name="T46" fmla="*/ 823 w 827"/>
                  <a:gd name="T47" fmla="*/ 6 h 536"/>
                  <a:gd name="T48" fmla="*/ 826 w 827"/>
                  <a:gd name="T49" fmla="*/ 6 h 536"/>
                  <a:gd name="T50" fmla="*/ 823 w 827"/>
                  <a:gd name="T51" fmla="*/ 6 h 536"/>
                  <a:gd name="T52" fmla="*/ 816 w 827"/>
                  <a:gd name="T53" fmla="*/ 6 h 536"/>
                  <a:gd name="T54" fmla="*/ 794 w 827"/>
                  <a:gd name="T55" fmla="*/ 6 h 536"/>
                  <a:gd name="T56" fmla="*/ 769 w 827"/>
                  <a:gd name="T57" fmla="*/ 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27" h="536">
                    <a:moveTo>
                      <a:pt x="0" y="535"/>
                    </a:moveTo>
                    <a:lnTo>
                      <a:pt x="16" y="472"/>
                    </a:lnTo>
                    <a:lnTo>
                      <a:pt x="35" y="409"/>
                    </a:lnTo>
                    <a:lnTo>
                      <a:pt x="61" y="350"/>
                    </a:lnTo>
                    <a:lnTo>
                      <a:pt x="77" y="320"/>
                    </a:lnTo>
                    <a:lnTo>
                      <a:pt x="96" y="294"/>
                    </a:lnTo>
                    <a:lnTo>
                      <a:pt x="118" y="267"/>
                    </a:lnTo>
                    <a:lnTo>
                      <a:pt x="147" y="241"/>
                    </a:lnTo>
                    <a:lnTo>
                      <a:pt x="204" y="188"/>
                    </a:lnTo>
                    <a:lnTo>
                      <a:pt x="271" y="142"/>
                    </a:lnTo>
                    <a:lnTo>
                      <a:pt x="338" y="102"/>
                    </a:lnTo>
                    <a:lnTo>
                      <a:pt x="373" y="86"/>
                    </a:lnTo>
                    <a:lnTo>
                      <a:pt x="408" y="69"/>
                    </a:lnTo>
                    <a:lnTo>
                      <a:pt x="485" y="43"/>
                    </a:lnTo>
                    <a:lnTo>
                      <a:pt x="558" y="23"/>
                    </a:lnTo>
                    <a:lnTo>
                      <a:pt x="593" y="13"/>
                    </a:lnTo>
                    <a:lnTo>
                      <a:pt x="625" y="6"/>
                    </a:lnTo>
                    <a:lnTo>
                      <a:pt x="686" y="0"/>
                    </a:lnTo>
                    <a:lnTo>
                      <a:pt x="743" y="0"/>
                    </a:lnTo>
                    <a:lnTo>
                      <a:pt x="769" y="3"/>
                    </a:lnTo>
                    <a:lnTo>
                      <a:pt x="788" y="3"/>
                    </a:lnTo>
                    <a:lnTo>
                      <a:pt x="804" y="6"/>
                    </a:lnTo>
                    <a:lnTo>
                      <a:pt x="816" y="6"/>
                    </a:lnTo>
                    <a:lnTo>
                      <a:pt x="823" y="6"/>
                    </a:lnTo>
                    <a:lnTo>
                      <a:pt x="826" y="6"/>
                    </a:lnTo>
                    <a:lnTo>
                      <a:pt x="823" y="6"/>
                    </a:lnTo>
                    <a:lnTo>
                      <a:pt x="816" y="6"/>
                    </a:lnTo>
                    <a:lnTo>
                      <a:pt x="794" y="6"/>
                    </a:lnTo>
                    <a:lnTo>
                      <a:pt x="769" y="6"/>
                    </a:lnTo>
                  </a:path>
                </a:pathLst>
              </a:custGeom>
              <a:noFill/>
              <a:ln w="1270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88" name="Freeform 20"/>
              <p:cNvSpPr>
                <a:spLocks/>
              </p:cNvSpPr>
              <p:nvPr/>
            </p:nvSpPr>
            <p:spPr bwMode="auto">
              <a:xfrm>
                <a:off x="1393" y="2590"/>
                <a:ext cx="823" cy="538"/>
              </a:xfrm>
              <a:custGeom>
                <a:avLst/>
                <a:gdLst>
                  <a:gd name="T0" fmla="*/ 0 w 823"/>
                  <a:gd name="T1" fmla="*/ 0 h 538"/>
                  <a:gd name="T2" fmla="*/ 15 w 823"/>
                  <a:gd name="T3" fmla="*/ 65 h 538"/>
                  <a:gd name="T4" fmla="*/ 33 w 823"/>
                  <a:gd name="T5" fmla="*/ 125 h 538"/>
                  <a:gd name="T6" fmla="*/ 58 w 823"/>
                  <a:gd name="T7" fmla="*/ 186 h 538"/>
                  <a:gd name="T8" fmla="*/ 93 w 823"/>
                  <a:gd name="T9" fmla="*/ 241 h 538"/>
                  <a:gd name="T10" fmla="*/ 118 w 823"/>
                  <a:gd name="T11" fmla="*/ 271 h 538"/>
                  <a:gd name="T12" fmla="*/ 143 w 823"/>
                  <a:gd name="T13" fmla="*/ 296 h 538"/>
                  <a:gd name="T14" fmla="*/ 204 w 823"/>
                  <a:gd name="T15" fmla="*/ 346 h 538"/>
                  <a:gd name="T16" fmla="*/ 268 w 823"/>
                  <a:gd name="T17" fmla="*/ 391 h 538"/>
                  <a:gd name="T18" fmla="*/ 336 w 823"/>
                  <a:gd name="T19" fmla="*/ 432 h 538"/>
                  <a:gd name="T20" fmla="*/ 408 w 823"/>
                  <a:gd name="T21" fmla="*/ 467 h 538"/>
                  <a:gd name="T22" fmla="*/ 483 w 823"/>
                  <a:gd name="T23" fmla="*/ 492 h 538"/>
                  <a:gd name="T24" fmla="*/ 558 w 823"/>
                  <a:gd name="T25" fmla="*/ 517 h 538"/>
                  <a:gd name="T26" fmla="*/ 590 w 823"/>
                  <a:gd name="T27" fmla="*/ 522 h 538"/>
                  <a:gd name="T28" fmla="*/ 622 w 823"/>
                  <a:gd name="T29" fmla="*/ 532 h 538"/>
                  <a:gd name="T30" fmla="*/ 683 w 823"/>
                  <a:gd name="T31" fmla="*/ 537 h 538"/>
                  <a:gd name="T32" fmla="*/ 740 w 823"/>
                  <a:gd name="T33" fmla="*/ 537 h 538"/>
                  <a:gd name="T34" fmla="*/ 765 w 823"/>
                  <a:gd name="T35" fmla="*/ 537 h 538"/>
                  <a:gd name="T36" fmla="*/ 786 w 823"/>
                  <a:gd name="T37" fmla="*/ 532 h 538"/>
                  <a:gd name="T38" fmla="*/ 804 w 823"/>
                  <a:gd name="T39" fmla="*/ 532 h 538"/>
                  <a:gd name="T40" fmla="*/ 815 w 823"/>
                  <a:gd name="T41" fmla="*/ 532 h 538"/>
                  <a:gd name="T42" fmla="*/ 822 w 823"/>
                  <a:gd name="T43" fmla="*/ 532 h 538"/>
                  <a:gd name="T44" fmla="*/ 822 w 823"/>
                  <a:gd name="T45" fmla="*/ 532 h 538"/>
                  <a:gd name="T46" fmla="*/ 822 w 823"/>
                  <a:gd name="T47" fmla="*/ 532 h 538"/>
                  <a:gd name="T48" fmla="*/ 815 w 823"/>
                  <a:gd name="T49" fmla="*/ 532 h 538"/>
                  <a:gd name="T50" fmla="*/ 794 w 823"/>
                  <a:gd name="T51" fmla="*/ 532 h 538"/>
                  <a:gd name="T52" fmla="*/ 769 w 823"/>
                  <a:gd name="T53" fmla="*/ 53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3" h="538">
                    <a:moveTo>
                      <a:pt x="0" y="0"/>
                    </a:moveTo>
                    <a:lnTo>
                      <a:pt x="15" y="65"/>
                    </a:lnTo>
                    <a:lnTo>
                      <a:pt x="33" y="125"/>
                    </a:lnTo>
                    <a:lnTo>
                      <a:pt x="58" y="186"/>
                    </a:lnTo>
                    <a:lnTo>
                      <a:pt x="93" y="241"/>
                    </a:lnTo>
                    <a:lnTo>
                      <a:pt x="118" y="271"/>
                    </a:lnTo>
                    <a:lnTo>
                      <a:pt x="143" y="296"/>
                    </a:lnTo>
                    <a:lnTo>
                      <a:pt x="204" y="346"/>
                    </a:lnTo>
                    <a:lnTo>
                      <a:pt x="268" y="391"/>
                    </a:lnTo>
                    <a:lnTo>
                      <a:pt x="336" y="432"/>
                    </a:lnTo>
                    <a:lnTo>
                      <a:pt x="408" y="467"/>
                    </a:lnTo>
                    <a:lnTo>
                      <a:pt x="483" y="492"/>
                    </a:lnTo>
                    <a:lnTo>
                      <a:pt x="558" y="517"/>
                    </a:lnTo>
                    <a:lnTo>
                      <a:pt x="590" y="522"/>
                    </a:lnTo>
                    <a:lnTo>
                      <a:pt x="622" y="532"/>
                    </a:lnTo>
                    <a:lnTo>
                      <a:pt x="683" y="537"/>
                    </a:lnTo>
                    <a:lnTo>
                      <a:pt x="740" y="537"/>
                    </a:lnTo>
                    <a:lnTo>
                      <a:pt x="765" y="537"/>
                    </a:lnTo>
                    <a:lnTo>
                      <a:pt x="786" y="532"/>
                    </a:lnTo>
                    <a:lnTo>
                      <a:pt x="804" y="532"/>
                    </a:lnTo>
                    <a:lnTo>
                      <a:pt x="815" y="532"/>
                    </a:lnTo>
                    <a:lnTo>
                      <a:pt x="822" y="532"/>
                    </a:lnTo>
                    <a:lnTo>
                      <a:pt x="822" y="532"/>
                    </a:lnTo>
                    <a:lnTo>
                      <a:pt x="822" y="532"/>
                    </a:lnTo>
                    <a:lnTo>
                      <a:pt x="815" y="532"/>
                    </a:lnTo>
                    <a:lnTo>
                      <a:pt x="794" y="532"/>
                    </a:lnTo>
                    <a:lnTo>
                      <a:pt x="769" y="532"/>
                    </a:lnTo>
                  </a:path>
                </a:pathLst>
              </a:custGeom>
              <a:noFill/>
              <a:ln w="1270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589" name="Line 21"/>
            <p:cNvSpPr>
              <a:spLocks noChangeShapeType="1"/>
            </p:cNvSpPr>
            <p:nvPr/>
          </p:nvSpPr>
          <p:spPr bwMode="auto">
            <a:xfrm>
              <a:off x="2784" y="1776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0" name="Line 22"/>
            <p:cNvSpPr>
              <a:spLocks noChangeShapeType="1"/>
            </p:cNvSpPr>
            <p:nvPr/>
          </p:nvSpPr>
          <p:spPr bwMode="auto">
            <a:xfrm>
              <a:off x="4512" y="1776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1" name="Line 23"/>
            <p:cNvSpPr>
              <a:spLocks noChangeShapeType="1"/>
            </p:cNvSpPr>
            <p:nvPr/>
          </p:nvSpPr>
          <p:spPr bwMode="auto">
            <a:xfrm>
              <a:off x="2766" y="3192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2" name="Line 24"/>
            <p:cNvSpPr>
              <a:spLocks noChangeShapeType="1"/>
            </p:cNvSpPr>
            <p:nvPr/>
          </p:nvSpPr>
          <p:spPr bwMode="auto">
            <a:xfrm>
              <a:off x="4536" y="3138"/>
              <a:ext cx="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93" name="Text Box 25"/>
            <p:cNvSpPr txBox="1">
              <a:spLocks noChangeArrowheads="1"/>
            </p:cNvSpPr>
            <p:nvPr/>
          </p:nvSpPr>
          <p:spPr bwMode="auto">
            <a:xfrm>
              <a:off x="2046" y="1192"/>
              <a:ext cx="1243" cy="2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 anchorCtr="1">
              <a:spAutoFit/>
            </a:bodyPr>
            <a:lstStyle/>
            <a:p>
              <a:pPr algn="ctr"/>
              <a:r>
                <a:rPr lang="en-US" altLang="en-US" sz="1600" i="1" baseline="-25000">
                  <a:latin typeface="Arial" charset="0"/>
                </a:rPr>
                <a:t>Max. measurable frequency</a:t>
              </a:r>
            </a:p>
            <a:p>
              <a:pPr algn="ctr"/>
              <a:r>
                <a:rPr lang="en-US" altLang="en-US" sz="1600" i="1" baseline="-25000">
                  <a:latin typeface="Arial" charset="0"/>
                </a:rPr>
                <a:t>at 600 dpi sampling</a:t>
              </a:r>
            </a:p>
          </p:txBody>
        </p:sp>
        <p:sp>
          <p:nvSpPr>
            <p:cNvPr id="109594" name="Line 26"/>
            <p:cNvSpPr>
              <a:spLocks noChangeShapeType="1"/>
            </p:cNvSpPr>
            <p:nvPr/>
          </p:nvSpPr>
          <p:spPr bwMode="auto">
            <a:xfrm flipH="1">
              <a:off x="2832" y="1440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595" name="Text Box 27"/>
          <p:cNvSpPr txBox="1">
            <a:spLocks noChangeArrowheads="1"/>
          </p:cNvSpPr>
          <p:nvPr/>
        </p:nvSpPr>
        <p:spPr bwMode="auto">
          <a:xfrm>
            <a:off x="609600" y="5562600"/>
            <a:ext cx="82200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"/>
              <a:t>The horizontal (slow) scan direction SFRs are lower due to the motion of the linear</a:t>
            </a:r>
          </a:p>
          <a:p>
            <a:pPr algn="ctr" eaLnBrk="0" hangingPunct="0"/>
            <a:r>
              <a:rPr lang="en-US" altLang="en-US" sz="1600"/>
              <a:t>array in the scanner. The duplicate edges in both directions measure the same</a:t>
            </a:r>
          </a:p>
          <a:p>
            <a:pPr algn="ctr"/>
            <a:endParaRPr lang="en-US" altLang="en-US" sz="16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82311" y="6489771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5162275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FADGI Sampling Efficiency criteria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400" y="2133600"/>
            <a:ext cx="23647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★★★★</a:t>
            </a:r>
            <a:r>
              <a:rPr lang="en-US" sz="2400" dirty="0" smtClean="0"/>
              <a:t> :   ≥ 90%</a:t>
            </a:r>
          </a:p>
          <a:p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★★★ </a:t>
            </a:r>
            <a:r>
              <a:rPr lang="en-US" sz="2400" dirty="0" smtClean="0"/>
              <a:t>:   ≥ 80%</a:t>
            </a:r>
          </a:p>
          <a:p>
            <a:pPr>
              <a:buFont typeface="Zapf Dingbats" pitchFamily="-110" charset="2"/>
              <a:buChar char=" "/>
            </a:pPr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   ★★ </a:t>
            </a:r>
            <a:r>
              <a:rPr lang="en-US" sz="2400" dirty="0" smtClean="0"/>
              <a:t>:   ≥ 70%</a:t>
            </a:r>
          </a:p>
          <a:p>
            <a:pPr>
              <a:buFont typeface="Zapf Dingbats" pitchFamily="-110" charset="2"/>
              <a:buChar char=" "/>
            </a:pPr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      ★ </a:t>
            </a:r>
            <a:r>
              <a:rPr lang="en-US" sz="2400" dirty="0" smtClean="0"/>
              <a:t>:   ≥ 60%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0" y="6402771"/>
            <a:ext cx="3657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46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07381" y="277813"/>
            <a:ext cx="6362192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SFR – Their shapes and interpretations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H="1">
            <a:off x="4114800" y="4114800"/>
            <a:ext cx="1371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410200" y="3657600"/>
            <a:ext cx="3398838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latin typeface="Calibri" pitchFamily="-110" charset="0"/>
              </a:rPr>
              <a:t>Limiting resolution will generally</a:t>
            </a:r>
          </a:p>
          <a:p>
            <a:pPr eaLnBrk="0" hangingPunct="0"/>
            <a:r>
              <a:rPr lang="en-US" sz="1600" dirty="0">
                <a:latin typeface="Calibri" pitchFamily="-110" charset="0"/>
              </a:rPr>
              <a:t>correspond to the spatial frequency having a 0.10 modulation transfer value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122488" y="2244725"/>
            <a:ext cx="0" cy="2498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2132013" y="4743450"/>
            <a:ext cx="3635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057400" y="4876800"/>
            <a:ext cx="3709988" cy="55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latin typeface="Calibri" pitchFamily="-110" charset="0"/>
              </a:rPr>
              <a:t>Increasing spatial frequency. Finer detail</a:t>
            </a:r>
          </a:p>
          <a:p>
            <a:pPr eaLnBrk="0" hangingPunct="0"/>
            <a:endParaRPr lang="en-US" sz="1400" dirty="0">
              <a:latin typeface="Calibri" pitchFamily="-110" charset="0"/>
            </a:endParaRP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5664200" y="5067300"/>
            <a:ext cx="1416142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2041525" y="2235200"/>
            <a:ext cx="1730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4137025" y="4743450"/>
            <a:ext cx="1630363" cy="0"/>
          </a:xfrm>
          <a:prstGeom prst="line">
            <a:avLst/>
          </a:prstGeom>
          <a:noFill/>
          <a:ln w="12700">
            <a:solidFill>
              <a:srgbClr val="FF0066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1576388" y="4543425"/>
            <a:ext cx="3952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ahoma" pitchFamily="-110" charset="0"/>
              </a:rPr>
              <a:t>0.0</a:t>
            </a: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1576388" y="3371850"/>
            <a:ext cx="395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Tahoma" pitchFamily="-110" charset="0"/>
              </a:rPr>
              <a:t>0.5</a:t>
            </a: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1576388" y="2100263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Calibri" pitchFamily="-110" charset="0"/>
              </a:rPr>
              <a:t>1.0</a:t>
            </a:r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>
            <a:off x="2041525" y="4743450"/>
            <a:ext cx="809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36"/>
          <p:cNvSpPr>
            <a:spLocks noChangeShapeType="1"/>
          </p:cNvSpPr>
          <p:nvPr/>
        </p:nvSpPr>
        <p:spPr bwMode="auto">
          <a:xfrm>
            <a:off x="2041525" y="3540125"/>
            <a:ext cx="809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37"/>
          <p:cNvSpPr>
            <a:spLocks noChangeArrowheads="1"/>
          </p:cNvSpPr>
          <p:nvPr/>
        </p:nvSpPr>
        <p:spPr bwMode="auto">
          <a:xfrm rot="16200000">
            <a:off x="646906" y="3315494"/>
            <a:ext cx="1481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Arial Unicode MS" pitchFamily="-110" charset="0"/>
              </a:rPr>
              <a:t>SFR response</a:t>
            </a:r>
          </a:p>
        </p:txBody>
      </p:sp>
      <p:sp>
        <p:nvSpPr>
          <p:cNvPr id="48" name="Freeform 38"/>
          <p:cNvSpPr>
            <a:spLocks/>
          </p:cNvSpPr>
          <p:nvPr/>
        </p:nvSpPr>
        <p:spPr bwMode="auto">
          <a:xfrm>
            <a:off x="2133600" y="2286000"/>
            <a:ext cx="2743200" cy="2438400"/>
          </a:xfrm>
          <a:custGeom>
            <a:avLst/>
            <a:gdLst>
              <a:gd name="T0" fmla="*/ 0 w 1728"/>
              <a:gd name="T1" fmla="*/ 0 h 1536"/>
              <a:gd name="T2" fmla="*/ 2147483647 w 1728"/>
              <a:gd name="T3" fmla="*/ 2147483647 h 1536"/>
              <a:gd name="T4" fmla="*/ 2147483647 w 1728"/>
              <a:gd name="T5" fmla="*/ 2147483647 h 1536"/>
              <a:gd name="T6" fmla="*/ 2147483647 w 1728"/>
              <a:gd name="T7" fmla="*/ 2147483647 h 1536"/>
              <a:gd name="T8" fmla="*/ 2147483647 w 1728"/>
              <a:gd name="T9" fmla="*/ 2147483647 h 1536"/>
              <a:gd name="T10" fmla="*/ 2147483647 w 1728"/>
              <a:gd name="T11" fmla="*/ 2147483647 h 1536"/>
              <a:gd name="T12" fmla="*/ 2147483647 w 1728"/>
              <a:gd name="T13" fmla="*/ 2147483647 h 1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28"/>
              <a:gd name="T22" fmla="*/ 0 h 1536"/>
              <a:gd name="T23" fmla="*/ 1728 w 1728"/>
              <a:gd name="T24" fmla="*/ 1536 h 1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28" h="1536">
                <a:moveTo>
                  <a:pt x="0" y="0"/>
                </a:moveTo>
                <a:cubicBezTo>
                  <a:pt x="39" y="51"/>
                  <a:pt x="155" y="197"/>
                  <a:pt x="232" y="304"/>
                </a:cubicBezTo>
                <a:cubicBezTo>
                  <a:pt x="309" y="411"/>
                  <a:pt x="373" y="521"/>
                  <a:pt x="464" y="640"/>
                </a:cubicBezTo>
                <a:cubicBezTo>
                  <a:pt x="555" y="759"/>
                  <a:pt x="668" y="901"/>
                  <a:pt x="776" y="1016"/>
                </a:cubicBezTo>
                <a:cubicBezTo>
                  <a:pt x="884" y="1131"/>
                  <a:pt x="1025" y="1257"/>
                  <a:pt x="1112" y="1328"/>
                </a:cubicBezTo>
                <a:cubicBezTo>
                  <a:pt x="1199" y="1399"/>
                  <a:pt x="1193" y="1405"/>
                  <a:pt x="1296" y="1440"/>
                </a:cubicBezTo>
                <a:cubicBezTo>
                  <a:pt x="1399" y="1475"/>
                  <a:pt x="1568" y="1504"/>
                  <a:pt x="1728" y="1536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10" charset="0"/>
            </a:endParaRPr>
          </a:p>
        </p:txBody>
      </p:sp>
      <p:sp>
        <p:nvSpPr>
          <p:cNvPr id="49" name="Freeform 39"/>
          <p:cNvSpPr>
            <a:spLocks/>
          </p:cNvSpPr>
          <p:nvPr/>
        </p:nvSpPr>
        <p:spPr bwMode="auto">
          <a:xfrm>
            <a:off x="2133600" y="2286000"/>
            <a:ext cx="2362200" cy="2362200"/>
          </a:xfrm>
          <a:custGeom>
            <a:avLst/>
            <a:gdLst>
              <a:gd name="T0" fmla="*/ 0 w 1488"/>
              <a:gd name="T1" fmla="*/ 0 h 1488"/>
              <a:gd name="T2" fmla="*/ 2147483647 w 1488"/>
              <a:gd name="T3" fmla="*/ 2147483647 h 1488"/>
              <a:gd name="T4" fmla="*/ 2147483647 w 1488"/>
              <a:gd name="T5" fmla="*/ 2147483647 h 1488"/>
              <a:gd name="T6" fmla="*/ 2147483647 w 1488"/>
              <a:gd name="T7" fmla="*/ 2147483647 h 1488"/>
              <a:gd name="T8" fmla="*/ 2147483647 w 1488"/>
              <a:gd name="T9" fmla="*/ 2147483647 h 1488"/>
              <a:gd name="T10" fmla="*/ 2147483647 w 1488"/>
              <a:gd name="T11" fmla="*/ 2147483647 h 14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8"/>
              <a:gd name="T19" fmla="*/ 0 h 1488"/>
              <a:gd name="T20" fmla="*/ 1488 w 1488"/>
              <a:gd name="T21" fmla="*/ 1488 h 14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8" h="1488">
                <a:moveTo>
                  <a:pt x="0" y="0"/>
                </a:moveTo>
                <a:cubicBezTo>
                  <a:pt x="36" y="176"/>
                  <a:pt x="72" y="352"/>
                  <a:pt x="144" y="528"/>
                </a:cubicBezTo>
                <a:cubicBezTo>
                  <a:pt x="216" y="704"/>
                  <a:pt x="320" y="920"/>
                  <a:pt x="432" y="1056"/>
                </a:cubicBezTo>
                <a:cubicBezTo>
                  <a:pt x="544" y="1192"/>
                  <a:pt x="680" y="1280"/>
                  <a:pt x="816" y="1344"/>
                </a:cubicBezTo>
                <a:cubicBezTo>
                  <a:pt x="952" y="1408"/>
                  <a:pt x="1136" y="1416"/>
                  <a:pt x="1248" y="1440"/>
                </a:cubicBezTo>
                <a:cubicBezTo>
                  <a:pt x="1360" y="1464"/>
                  <a:pt x="1424" y="1476"/>
                  <a:pt x="1488" y="1488"/>
                </a:cubicBezTo>
              </a:path>
            </a:pathLst>
          </a:cu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10" charset="0"/>
            </a:endParaRPr>
          </a:p>
        </p:txBody>
      </p:sp>
      <p:sp>
        <p:nvSpPr>
          <p:cNvPr id="50" name="Freeform 40"/>
          <p:cNvSpPr>
            <a:spLocks/>
          </p:cNvSpPr>
          <p:nvPr/>
        </p:nvSpPr>
        <p:spPr bwMode="auto">
          <a:xfrm>
            <a:off x="2133600" y="2052638"/>
            <a:ext cx="2743200" cy="2671762"/>
          </a:xfrm>
          <a:custGeom>
            <a:avLst/>
            <a:gdLst>
              <a:gd name="T0" fmla="*/ 0 w 1728"/>
              <a:gd name="T1" fmla="*/ 2147483647 h 1683"/>
              <a:gd name="T2" fmla="*/ 2147483647 w 1728"/>
              <a:gd name="T3" fmla="*/ 2147483647 h 1683"/>
              <a:gd name="T4" fmla="*/ 2147483647 w 1728"/>
              <a:gd name="T5" fmla="*/ 2147483647 h 1683"/>
              <a:gd name="T6" fmla="*/ 2147483647 w 1728"/>
              <a:gd name="T7" fmla="*/ 2147483647 h 1683"/>
              <a:gd name="T8" fmla="*/ 2147483647 w 1728"/>
              <a:gd name="T9" fmla="*/ 2147483647 h 1683"/>
              <a:gd name="T10" fmla="*/ 2147483647 w 1728"/>
              <a:gd name="T11" fmla="*/ 2147483647 h 1683"/>
              <a:gd name="T12" fmla="*/ 2147483647 w 1728"/>
              <a:gd name="T13" fmla="*/ 2147483647 h 1683"/>
              <a:gd name="T14" fmla="*/ 2147483647 w 1728"/>
              <a:gd name="T15" fmla="*/ 2147483647 h 1683"/>
              <a:gd name="T16" fmla="*/ 2147483647 w 1728"/>
              <a:gd name="T17" fmla="*/ 2147483647 h 1683"/>
              <a:gd name="T18" fmla="*/ 2147483647 w 1728"/>
              <a:gd name="T19" fmla="*/ 2147483647 h 1683"/>
              <a:gd name="T20" fmla="*/ 2147483647 w 1728"/>
              <a:gd name="T21" fmla="*/ 2147483647 h 16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28"/>
              <a:gd name="T34" fmla="*/ 0 h 1683"/>
              <a:gd name="T35" fmla="*/ 1728 w 1728"/>
              <a:gd name="T36" fmla="*/ 1683 h 16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28" h="1683">
                <a:moveTo>
                  <a:pt x="0" y="147"/>
                </a:moveTo>
                <a:cubicBezTo>
                  <a:pt x="16" y="132"/>
                  <a:pt x="57" y="83"/>
                  <a:pt x="96" y="59"/>
                </a:cubicBezTo>
                <a:cubicBezTo>
                  <a:pt x="135" y="35"/>
                  <a:pt x="176" y="4"/>
                  <a:pt x="232" y="3"/>
                </a:cubicBezTo>
                <a:cubicBezTo>
                  <a:pt x="288" y="2"/>
                  <a:pt x="368" y="0"/>
                  <a:pt x="432" y="51"/>
                </a:cubicBezTo>
                <a:cubicBezTo>
                  <a:pt x="496" y="102"/>
                  <a:pt x="548" y="170"/>
                  <a:pt x="616" y="307"/>
                </a:cubicBezTo>
                <a:cubicBezTo>
                  <a:pt x="684" y="444"/>
                  <a:pt x="773" y="722"/>
                  <a:pt x="840" y="875"/>
                </a:cubicBezTo>
                <a:cubicBezTo>
                  <a:pt x="907" y="1028"/>
                  <a:pt x="960" y="1124"/>
                  <a:pt x="1016" y="1227"/>
                </a:cubicBezTo>
                <a:cubicBezTo>
                  <a:pt x="1072" y="1330"/>
                  <a:pt x="1129" y="1431"/>
                  <a:pt x="1176" y="1491"/>
                </a:cubicBezTo>
                <a:cubicBezTo>
                  <a:pt x="1223" y="1551"/>
                  <a:pt x="1228" y="1563"/>
                  <a:pt x="1296" y="1587"/>
                </a:cubicBezTo>
                <a:cubicBezTo>
                  <a:pt x="1364" y="1611"/>
                  <a:pt x="1512" y="1619"/>
                  <a:pt x="1584" y="1635"/>
                </a:cubicBezTo>
                <a:cubicBezTo>
                  <a:pt x="1656" y="1651"/>
                  <a:pt x="1692" y="1667"/>
                  <a:pt x="1728" y="1683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10" charset="0"/>
            </a:endParaRP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3413125" y="1506538"/>
            <a:ext cx="1268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Sharpened</a:t>
            </a:r>
          </a:p>
        </p:txBody>
      </p:sp>
      <p:sp>
        <p:nvSpPr>
          <p:cNvPr id="52" name="Text Box 43"/>
          <p:cNvSpPr txBox="1">
            <a:spLocks noChangeArrowheads="1"/>
          </p:cNvSpPr>
          <p:nvPr/>
        </p:nvSpPr>
        <p:spPr bwMode="auto">
          <a:xfrm>
            <a:off x="3657600" y="2514600"/>
            <a:ext cx="904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Normal</a:t>
            </a:r>
          </a:p>
        </p:txBody>
      </p: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4114800" y="3124200"/>
            <a:ext cx="214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10" charset="0"/>
              </a:rPr>
              <a:t>Low contrast - Flare</a:t>
            </a:r>
          </a:p>
        </p:txBody>
      </p:sp>
      <p:sp>
        <p:nvSpPr>
          <p:cNvPr id="54" name="Line 45"/>
          <p:cNvSpPr>
            <a:spLocks noChangeShapeType="1"/>
          </p:cNvSpPr>
          <p:nvPr/>
        </p:nvSpPr>
        <p:spPr bwMode="auto">
          <a:xfrm flipH="1">
            <a:off x="3048000" y="1752600"/>
            <a:ext cx="381000" cy="76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 flipH="1">
            <a:off x="2971800" y="2743200"/>
            <a:ext cx="685800" cy="685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47"/>
          <p:cNvSpPr>
            <a:spLocks noChangeShapeType="1"/>
          </p:cNvSpPr>
          <p:nvPr/>
        </p:nvSpPr>
        <p:spPr bwMode="auto">
          <a:xfrm flipH="1">
            <a:off x="3200400" y="3352800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69335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47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195193"/>
              </p:ext>
            </p:extLst>
          </p:nvPr>
        </p:nvGraphicFramePr>
        <p:xfrm>
          <a:off x="304800" y="1981200"/>
          <a:ext cx="35814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9" name="Document" r:id="rId3" imgW="3228840" imgH="2806560" progId="Word.Document.8">
                  <p:embed/>
                </p:oleObj>
              </mc:Choice>
              <mc:Fallback>
                <p:oleObj name="Document" r:id="rId3" imgW="3228840" imgH="2806560" progId="Word.Documen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35814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14400" y="3048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Why limiting resolution (10%)  alone </a:t>
            </a:r>
          </a:p>
          <a:p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fails </a:t>
            </a: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to predict quality</a:t>
            </a:r>
            <a:b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000" dirty="0">
                <a:solidFill>
                  <a:schemeClr val="tx1"/>
                </a:solidFill>
                <a:latin typeface="Arial Rounded MT Bold" charset="0"/>
              </a:rPr>
              <a:t>&amp; why the SFR is better for doing so.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95300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38500" y="6402771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5334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>
                <a:solidFill>
                  <a:schemeClr val="tx2"/>
                </a:solidFill>
                <a:latin typeface="Arial" charset="0"/>
              </a:defRPr>
            </a:lvl1pPr>
            <a:lvl2pPr algn="ctr"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000" dirty="0" smtClean="0">
                <a:solidFill>
                  <a:srgbClr val="FFC000"/>
                </a:solidFill>
                <a:latin typeface="Arial Rounded MT Bold" charset="0"/>
                <a:ea typeface="Times New Roman" charset="0"/>
                <a:cs typeface="Times New Roman" charset="0"/>
              </a:rPr>
              <a:t>Why Visual </a:t>
            </a:r>
            <a:r>
              <a:rPr lang="en-US" altLang="en-US" sz="2000" dirty="0">
                <a:solidFill>
                  <a:srgbClr val="FFC000"/>
                </a:solidFill>
                <a:latin typeface="Arial Rounded MT Bold" charset="0"/>
                <a:ea typeface="Times New Roman" charset="0"/>
                <a:cs typeface="Times New Roman" charset="0"/>
              </a:rPr>
              <a:t>Assessments </a:t>
            </a:r>
            <a:endParaRPr lang="en-US" altLang="en-US" sz="2000" dirty="0" smtClean="0">
              <a:solidFill>
                <a:srgbClr val="FFC000"/>
              </a:solidFill>
              <a:latin typeface="Arial Rounded MT Bold" charset="0"/>
              <a:ea typeface="Times New Roman" charset="0"/>
              <a:cs typeface="Times New Roman" charset="0"/>
            </a:endParaRPr>
          </a:p>
          <a:p>
            <a:r>
              <a:rPr lang="en-US" altLang="en-US" sz="2000" dirty="0" smtClean="0">
                <a:solidFill>
                  <a:srgbClr val="FFC000"/>
                </a:solidFill>
                <a:latin typeface="Arial Rounded MT Bold" charset="0"/>
                <a:ea typeface="Times New Roman" charset="0"/>
                <a:cs typeface="Times New Roman" charset="0"/>
              </a:rPr>
              <a:t>of </a:t>
            </a:r>
            <a:r>
              <a:rPr lang="en-US" altLang="en-US" sz="2000" dirty="0">
                <a:solidFill>
                  <a:srgbClr val="FFC000"/>
                </a:solidFill>
                <a:latin typeface="Arial Rounded MT Bold" charset="0"/>
                <a:ea typeface="Times New Roman" charset="0"/>
                <a:cs typeface="Times New Roman" charset="0"/>
              </a:rPr>
              <a:t>Color and </a:t>
            </a:r>
            <a:r>
              <a:rPr lang="en-US" altLang="en-US" sz="2000" dirty="0" smtClean="0">
                <a:solidFill>
                  <a:srgbClr val="FFC000"/>
                </a:solidFill>
                <a:latin typeface="Arial Rounded MT Bold" charset="0"/>
                <a:ea typeface="Times New Roman" charset="0"/>
                <a:cs typeface="Times New Roman" charset="0"/>
              </a:rPr>
              <a:t>Tone can be unreliable</a:t>
            </a:r>
            <a:endParaRPr lang="en-US" altLang="en-US" sz="2000" dirty="0">
              <a:solidFill>
                <a:srgbClr val="FFC000"/>
              </a:solidFill>
              <a:latin typeface="Arial Rounded MT Bold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1676400"/>
            <a:ext cx="4953000" cy="3886200"/>
            <a:chOff x="2133600" y="1676400"/>
            <a:chExt cx="4953000" cy="3886200"/>
          </a:xfrm>
        </p:grpSpPr>
        <p:pic>
          <p:nvPicPr>
            <p:cNvPr id="2355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676400"/>
              <a:ext cx="4953000" cy="381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35524" name="Group 4"/>
            <p:cNvGrpSpPr>
              <a:grpSpLocks/>
            </p:cNvGrpSpPr>
            <p:nvPr/>
          </p:nvGrpSpPr>
          <p:grpSpPr bwMode="auto">
            <a:xfrm>
              <a:off x="4254500" y="1828800"/>
              <a:ext cx="876300" cy="3733800"/>
              <a:chOff x="2680" y="1152"/>
              <a:chExt cx="552" cy="2352"/>
            </a:xfrm>
          </p:grpSpPr>
          <p:sp>
            <p:nvSpPr>
              <p:cNvPr id="235525" name="Rectangle 5"/>
              <p:cNvSpPr>
                <a:spLocks noChangeArrowheads="1"/>
              </p:cNvSpPr>
              <p:nvPr/>
            </p:nvSpPr>
            <p:spPr bwMode="auto">
              <a:xfrm>
                <a:off x="3047" y="1152"/>
                <a:ext cx="185" cy="2352"/>
              </a:xfrm>
              <a:prstGeom prst="rect">
                <a:avLst/>
              </a:prstGeom>
              <a:solidFill>
                <a:srgbClr val="7777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526" name="Rectangle 6"/>
              <p:cNvSpPr>
                <a:spLocks noChangeArrowheads="1"/>
              </p:cNvSpPr>
              <p:nvPr/>
            </p:nvSpPr>
            <p:spPr bwMode="auto">
              <a:xfrm>
                <a:off x="2680" y="1152"/>
                <a:ext cx="185" cy="2352"/>
              </a:xfrm>
              <a:prstGeom prst="rect">
                <a:avLst/>
              </a:prstGeom>
              <a:solidFill>
                <a:srgbClr val="7777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45657" y="6381750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5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res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47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286000" y="228600"/>
            <a:ext cx="5125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F4C71A"/>
                </a:solidFill>
              </a:rPr>
              <a:t>SFR </a:t>
            </a:r>
            <a:r>
              <a:rPr lang="en-US" altLang="en-US" sz="3200" smtClean="0">
                <a:solidFill>
                  <a:srgbClr val="F4C71A"/>
                </a:solidFill>
              </a:rPr>
              <a:t>results- ideal curves</a:t>
            </a:r>
            <a:endParaRPr lang="en-US" altLang="en-US" sz="3200" dirty="0">
              <a:solidFill>
                <a:srgbClr val="F4C71A"/>
              </a:solidFill>
            </a:endParaRPr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3886200" y="1447800"/>
            <a:ext cx="2362200" cy="3810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48521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7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04288" y="195263"/>
            <a:ext cx="4215892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Sharpness vs. Resolution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pic>
        <p:nvPicPr>
          <p:cNvPr id="3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33" t="4999" r="3333" b="43492"/>
          <a:stretch>
            <a:fillRect/>
          </a:stretch>
        </p:blipFill>
        <p:spPr>
          <a:xfrm>
            <a:off x="304800" y="838200"/>
            <a:ext cx="8318500" cy="3061671"/>
          </a:xfrm>
          <a:noFill/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054100" y="4241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-110" charset="0"/>
              </a:rPr>
              <a:t>Sharpness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6769100" y="4165600"/>
            <a:ext cx="1689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-110" charset="0"/>
              </a:rPr>
              <a:t>Resolution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4038600"/>
            <a:ext cx="35814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6210" y="6484937"/>
            <a:ext cx="331978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5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028941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         </a:t>
            </a:r>
            <a:r>
              <a:rPr lang="en-US" sz="2800" u="sng" dirty="0" smtClean="0">
                <a:solidFill>
                  <a:srgbClr val="FFC000"/>
                </a:solidFill>
                <a:latin typeface="Calibri" pitchFamily="-110" charset="0"/>
              </a:rPr>
              <a:t>Reproduction </a:t>
            </a:r>
            <a:r>
              <a:rPr lang="en-US" sz="2800" u="sng" smtClean="0">
                <a:solidFill>
                  <a:srgbClr val="FFC000"/>
                </a:solidFill>
                <a:latin typeface="Calibri" pitchFamily="-110" charset="0"/>
              </a:rPr>
              <a:t>Scale Accuracy</a:t>
            </a:r>
            <a:br>
              <a:rPr lang="en-US" sz="2800" u="sng" smtClean="0">
                <a:solidFill>
                  <a:srgbClr val="FFC000"/>
                </a:solidFill>
                <a:latin typeface="Calibri" pitchFamily="-110" charset="0"/>
              </a:rPr>
            </a:br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/>
            </a:r>
            <a:b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</a:br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   </a:t>
            </a:r>
            <a:r>
              <a:rPr lang="en-US" sz="2000" dirty="0" smtClean="0">
                <a:solidFill>
                  <a:schemeClr val="tx1"/>
                </a:solidFill>
                <a:latin typeface="Calibri" pitchFamily="-110" charset="0"/>
              </a:rPr>
              <a:t>Does Header Data match the Actual data ?</a:t>
            </a:r>
            <a:br>
              <a:rPr lang="en-US" sz="2000" dirty="0" smtClean="0">
                <a:solidFill>
                  <a:schemeClr val="tx1"/>
                </a:solidFill>
                <a:latin typeface="Calibri" pitchFamily="-110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-110" charset="0"/>
              </a:rPr>
              <a:t> Does the Requested Data match the Actual ? data ?</a:t>
            </a:r>
            <a:br>
              <a:rPr lang="en-US" sz="2000" dirty="0" smtClean="0">
                <a:solidFill>
                  <a:schemeClr val="tx1"/>
                </a:solidFill>
                <a:latin typeface="Calibri" pitchFamily="-110" charset="0"/>
              </a:rPr>
            </a:br>
            <a:endParaRPr lang="en-US" sz="2000" dirty="0">
              <a:solidFill>
                <a:schemeClr val="tx1"/>
              </a:solidFill>
              <a:latin typeface="Calibri" pitchFamily="-110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7162800" cy="46753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24200" y="6381750"/>
            <a:ext cx="3733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43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904993" cy="78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pitchFamily="-110" charset="0"/>
              </a:rPr>
              <a:t>FADGI Scale Accuracy Criteria (2017)</a:t>
            </a:r>
            <a:endParaRPr lang="en-US" sz="2800" dirty="0">
              <a:solidFill>
                <a:srgbClr val="FFC000"/>
              </a:solidFill>
              <a:latin typeface="Calibri" pitchFamily="-110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38400" y="1981200"/>
            <a:ext cx="37236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★★★★</a:t>
            </a:r>
            <a:r>
              <a:rPr lang="en-US" sz="2400" dirty="0" smtClean="0"/>
              <a:t> :   ≤ 1.0% difference</a:t>
            </a:r>
          </a:p>
          <a:p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★★★ </a:t>
            </a:r>
            <a:r>
              <a:rPr lang="en-US" sz="2400" dirty="0" smtClean="0"/>
              <a:t>:   ≤ 2.0% difference</a:t>
            </a:r>
          </a:p>
          <a:p>
            <a:pPr>
              <a:buFont typeface="Zapf Dingbats" pitchFamily="-110" charset="2"/>
              <a:buChar char=" "/>
            </a:pPr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   ★★ </a:t>
            </a:r>
            <a:r>
              <a:rPr lang="en-US" sz="2400" dirty="0" smtClean="0"/>
              <a:t>:   ≤ 3.0% difference</a:t>
            </a:r>
          </a:p>
          <a:p>
            <a:pPr>
              <a:buFont typeface="Zapf Dingbats" pitchFamily="-110" charset="2"/>
              <a:buChar char=" "/>
            </a:pPr>
            <a:endParaRPr lang="en-US" sz="2400" dirty="0" smtClean="0"/>
          </a:p>
          <a:p>
            <a:pPr>
              <a:buFont typeface="Zapf Dingbats" pitchFamily="-110" charset="2"/>
              <a:buChar char=" "/>
            </a:pPr>
            <a:r>
              <a:rPr lang="en-US" sz="2400" dirty="0" smtClean="0">
                <a:latin typeface="Zapf Dingbats"/>
                <a:ea typeface="Zapf Dingbats"/>
                <a:cs typeface="Zapf Dingbats"/>
              </a:rPr>
              <a:t>        ★ </a:t>
            </a:r>
            <a:r>
              <a:rPr lang="en-US" sz="2400" dirty="0" smtClean="0"/>
              <a:t>:   ≤ 4.0% difference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90596" y="6418536"/>
            <a:ext cx="3733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346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574800" y="1606550"/>
            <a:ext cx="6502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/>
              <a:t>- Camera shake</a:t>
            </a:r>
          </a:p>
          <a:p>
            <a:pPr eaLnBrk="1" hangingPunct="1"/>
            <a:r>
              <a:rPr lang="en-US" altLang="en-US" sz="3200" dirty="0"/>
              <a:t>	mirror up/down</a:t>
            </a:r>
          </a:p>
          <a:p>
            <a:pPr eaLnBrk="1" hangingPunct="1"/>
            <a:r>
              <a:rPr lang="en-US" altLang="en-US" sz="3200" dirty="0"/>
              <a:t>	during strobe</a:t>
            </a:r>
          </a:p>
          <a:p>
            <a:pPr eaLnBrk="1" hangingPunct="1"/>
            <a:r>
              <a:rPr lang="en-US" altLang="en-US" sz="3200" dirty="0"/>
              <a:t>- Floor shake</a:t>
            </a:r>
          </a:p>
          <a:p>
            <a:pPr eaLnBrk="1" hangingPunct="1"/>
            <a:r>
              <a:rPr lang="en-US" altLang="en-US" sz="3200" dirty="0"/>
              <a:t>- F-number too high</a:t>
            </a:r>
          </a:p>
          <a:p>
            <a:pPr eaLnBrk="1" hangingPunct="1"/>
            <a:r>
              <a:rPr lang="en-US" altLang="en-US" sz="3200" dirty="0"/>
              <a:t>- Focal plane /platen not parallel</a:t>
            </a:r>
          </a:p>
          <a:p>
            <a:pPr eaLnBrk="1" hangingPunct="1">
              <a:buFontTx/>
              <a:buChar char="-"/>
            </a:pPr>
            <a:r>
              <a:rPr lang="en-US" altLang="en-US" sz="3200" dirty="0"/>
              <a:t> Bad lenses</a:t>
            </a:r>
          </a:p>
          <a:p>
            <a:pPr eaLnBrk="1" hangingPunct="1">
              <a:buFontTx/>
              <a:buChar char="-"/>
            </a:pPr>
            <a:r>
              <a:rPr lang="en-US" altLang="en-US" sz="3200" dirty="0"/>
              <a:t> Image processing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2819400" y="152400"/>
            <a:ext cx="3924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4C71A"/>
                </a:solidFill>
              </a:rPr>
              <a:t>SFR diagnostics </a:t>
            </a:r>
          </a:p>
          <a:p>
            <a:pPr eaLnBrk="1" hangingPunct="1"/>
            <a:endParaRPr lang="en-US" altLang="en-US" sz="1800" dirty="0">
              <a:solidFill>
                <a:srgbClr val="F4C71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18536"/>
            <a:ext cx="3733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0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192294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 smtClean="0">
                <a:solidFill>
                  <a:srgbClr val="FFC000"/>
                </a:solidFill>
                <a:latin typeface="Arial Rounded MT Bold" charset="0"/>
              </a:rPr>
              <a:t>Noise - Light</a:t>
            </a:r>
            <a:endParaRPr lang="en-US" altLang="en-US" sz="3200" dirty="0">
              <a:latin typeface="Arial Rounded MT Bold" charset="0"/>
            </a:endParaRP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4914900" y="14067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2054225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8666163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" name="Group 7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73393"/>
          <a:ext cx="8153400" cy="4785360"/>
        </p:xfrm>
        <a:graphic>
          <a:graphicData uri="http://schemas.openxmlformats.org/drawingml/2006/table">
            <a:tbl>
              <a:tblPr/>
              <a:tblGrid>
                <a:gridCol w="1752600"/>
                <a:gridCol w="3581400"/>
                <a:gridCol w="2819400"/>
              </a:tblGrid>
              <a:tr h="474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Foundation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Primary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Derivative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Signal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sng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Transfer Function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pto-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lectronic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onversion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unction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</a:t>
                      </a: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Large Area Signal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)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/ Exposure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White Balance 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Gamma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Color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 / Delta 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patial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requency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esponse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(Small Area Signal )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Resolution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Sharpening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Sampling Efficiency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Noise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Light Intensity Distortions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Random / White Noise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Banding / Streaking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Vignetting / Shading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Defects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Geometric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Distortions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Artifacts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Chromatic Aberration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Pincushion / Barrel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Aliasing / </a:t>
                      </a: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Moire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609600" y="19067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596900" y="39895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6"/>
          <p:cNvSpPr>
            <a:spLocks noChangeShapeType="1"/>
          </p:cNvSpPr>
          <p:nvPr/>
        </p:nvSpPr>
        <p:spPr bwMode="auto">
          <a:xfrm>
            <a:off x="609600" y="6172200"/>
            <a:ext cx="81534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67"/>
          <p:cNvSpPr>
            <a:spLocks noChangeShapeType="1"/>
          </p:cNvSpPr>
          <p:nvPr/>
        </p:nvSpPr>
        <p:spPr bwMode="auto">
          <a:xfrm>
            <a:off x="596900" y="4040393"/>
            <a:ext cx="82296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>
            <a:off x="2362200" y="3125993"/>
            <a:ext cx="6400800" cy="0"/>
          </a:xfrm>
          <a:prstGeom prst="line">
            <a:avLst/>
          </a:prstGeom>
          <a:noFill/>
          <a:ln w="38100">
            <a:solidFill>
              <a:srgbClr val="33CC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9"/>
          <p:cNvSpPr>
            <a:spLocks noChangeShapeType="1"/>
          </p:cNvSpPr>
          <p:nvPr/>
        </p:nvSpPr>
        <p:spPr bwMode="auto">
          <a:xfrm flipV="1">
            <a:off x="2362200" y="5183393"/>
            <a:ext cx="6477000" cy="2540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3863652"/>
            <a:ext cx="6648450" cy="148988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87700" y="6405768"/>
            <a:ext cx="3048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68783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0338" y="292100"/>
            <a:ext cx="6934200" cy="685800"/>
          </a:xfr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Two Forms of Random Noise</a:t>
            </a:r>
          </a:p>
        </p:txBody>
      </p:sp>
      <p:grpSp>
        <p:nvGrpSpPr>
          <p:cNvPr id="136195" name="Group 3"/>
          <p:cNvGrpSpPr>
            <a:grpSpLocks/>
          </p:cNvGrpSpPr>
          <p:nvPr/>
        </p:nvGrpSpPr>
        <p:grpSpPr bwMode="auto">
          <a:xfrm>
            <a:off x="1162050" y="1217613"/>
            <a:ext cx="6577013" cy="3941762"/>
            <a:chOff x="692" y="909"/>
            <a:chExt cx="4143" cy="2483"/>
          </a:xfrm>
        </p:grpSpPr>
        <p:graphicFrame>
          <p:nvGraphicFramePr>
            <p:cNvPr id="136196" name="Object 4"/>
            <p:cNvGraphicFramePr>
              <a:graphicFrameLocks noChangeAspect="1"/>
            </p:cNvGraphicFramePr>
            <p:nvPr/>
          </p:nvGraphicFramePr>
          <p:xfrm>
            <a:off x="1104" y="1344"/>
            <a:ext cx="1024" cy="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04" name="Image" r:id="rId3" imgW="1624824" imgH="3250794" progId="Photoshop.Image.7">
                    <p:embed/>
                  </p:oleObj>
                </mc:Choice>
                <mc:Fallback>
                  <p:oleObj name="Image" r:id="rId3" imgW="1624824" imgH="3250794" progId="Photoshop.Image.7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344"/>
                          <a:ext cx="1024" cy="2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197" name="Text Box 5"/>
            <p:cNvSpPr txBox="1">
              <a:spLocks noChangeArrowheads="1"/>
            </p:cNvSpPr>
            <p:nvPr/>
          </p:nvSpPr>
          <p:spPr bwMode="auto">
            <a:xfrm>
              <a:off x="692" y="911"/>
              <a:ext cx="184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dirty="0"/>
                <a:t>Fine-grain noise -&gt;</a:t>
              </a:r>
            </a:p>
            <a:p>
              <a:pPr algn="ctr" eaLnBrk="0" hangingPunct="0"/>
              <a:r>
                <a:rPr lang="en-US" altLang="en-US" sz="1600" dirty="0"/>
                <a:t> high frequency fluctuations</a:t>
              </a:r>
            </a:p>
          </p:txBody>
        </p:sp>
        <p:graphicFrame>
          <p:nvGraphicFramePr>
            <p:cNvPr id="136198" name="Object 6"/>
            <p:cNvGraphicFramePr>
              <a:graphicFrameLocks noChangeAspect="1"/>
            </p:cNvGraphicFramePr>
            <p:nvPr/>
          </p:nvGraphicFramePr>
          <p:xfrm>
            <a:off x="3416" y="1344"/>
            <a:ext cx="1024" cy="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05" name="Image" r:id="rId5" imgW="1624824" imgH="3250794" progId="Photoshop.Image.7">
                    <p:embed/>
                  </p:oleObj>
                </mc:Choice>
                <mc:Fallback>
                  <p:oleObj name="Image" r:id="rId5" imgW="1624824" imgH="3250794" progId="Photoshop.Image.7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6" y="1344"/>
                          <a:ext cx="1024" cy="2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199" name="Text Box 7"/>
            <p:cNvSpPr txBox="1">
              <a:spLocks noChangeArrowheads="1"/>
            </p:cNvSpPr>
            <p:nvPr/>
          </p:nvSpPr>
          <p:spPr bwMode="auto">
            <a:xfrm>
              <a:off x="3045" y="909"/>
              <a:ext cx="179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/>
                <a:t>Course-grain noise -&gt;</a:t>
              </a:r>
            </a:p>
            <a:p>
              <a:pPr algn="ctr" eaLnBrk="0" hangingPunct="0"/>
              <a:r>
                <a:rPr lang="en-US" altLang="en-US" sz="1600"/>
                <a:t> low frequency fluctuations</a:t>
              </a:r>
            </a:p>
          </p:txBody>
        </p:sp>
      </p:grp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1144093" y="5535613"/>
            <a:ext cx="6986208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baseline="-25000">
                <a:ea typeface="Arial Rounded MT Bold" charset="0"/>
                <a:cs typeface="Arial Rounded MT Bold" charset="0"/>
              </a:rPr>
              <a:t>Both of these images have the same amount of  total noise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15424" y="6477000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15814" y="244366"/>
            <a:ext cx="6934200" cy="6858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 dirty="0">
                <a:solidFill>
                  <a:srgbClr val="FFC000"/>
                </a:solidFill>
                <a:latin typeface="Arial Rounded MT Bold" charset="0"/>
              </a:rPr>
              <a:t>One-dimensional </a:t>
            </a:r>
            <a:r>
              <a:rPr lang="en-US" altLang="en-US" sz="3200" b="1">
                <a:solidFill>
                  <a:srgbClr val="FFC000"/>
                </a:solidFill>
                <a:latin typeface="Arial Rounded MT Bold" charset="0"/>
              </a:rPr>
              <a:t>random </a:t>
            </a:r>
            <a:r>
              <a:rPr lang="en-US" altLang="en-US" sz="3200" b="1" smtClean="0">
                <a:solidFill>
                  <a:srgbClr val="FFC000"/>
                </a:solidFill>
                <a:latin typeface="Arial Rounded MT Bold" charset="0"/>
              </a:rPr>
              <a:t>noise</a:t>
            </a:r>
            <a:br>
              <a:rPr lang="en-US" altLang="en-US" sz="3200" b="1" smtClean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3200" dirty="0">
                <a:solidFill>
                  <a:srgbClr val="FFC000"/>
                </a:solidFill>
                <a:latin typeface="Arial Rounded MT Bold" charset="0"/>
              </a:rPr>
              <a:t/>
            </a:r>
            <a:br>
              <a:rPr lang="en-US" altLang="en-US" sz="3200" dirty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400" dirty="0">
                <a:latin typeface="Arial Rounded MT Bold" charset="0"/>
              </a:rPr>
              <a:t>- banding and streaking -</a:t>
            </a:r>
            <a:br>
              <a:rPr lang="en-US" altLang="en-US" sz="2400" dirty="0">
                <a:latin typeface="Arial Rounded MT Bold" charset="0"/>
              </a:rPr>
            </a:br>
            <a:endParaRPr lang="en-US" altLang="en-US" sz="2400" dirty="0">
              <a:latin typeface="Arial Rounded MT Bold" charset="0"/>
            </a:endParaRPr>
          </a:p>
        </p:txBody>
      </p:sp>
      <p:grpSp>
        <p:nvGrpSpPr>
          <p:cNvPr id="137223" name="Group 7"/>
          <p:cNvGrpSpPr>
            <a:grpSpLocks/>
          </p:cNvGrpSpPr>
          <p:nvPr/>
        </p:nvGrpSpPr>
        <p:grpSpPr bwMode="auto">
          <a:xfrm>
            <a:off x="1752600" y="1676400"/>
            <a:ext cx="6553200" cy="3962400"/>
            <a:chOff x="960" y="768"/>
            <a:chExt cx="4128" cy="2496"/>
          </a:xfrm>
        </p:grpSpPr>
        <p:pic>
          <p:nvPicPr>
            <p:cNvPr id="137219" name="Picture 3" descr="fpn5_10"/>
            <p:cNvPicPr>
              <a:picLocks noChangeAspect="1" noChangeArrowheads="1"/>
            </p:cNvPicPr>
            <p:nvPr/>
          </p:nvPicPr>
          <p:blipFill>
            <a:blip r:embed="rId2">
              <a:lum contrast="-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768"/>
              <a:ext cx="2254" cy="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220" name="Picture 4"/>
            <p:cNvPicPr>
              <a:picLocks noChangeAspect="1" noChangeArrowheads="1"/>
            </p:cNvPicPr>
            <p:nvPr/>
          </p:nvPicPr>
          <p:blipFill>
            <a:blip r:embed="rId2">
              <a:lum bright="2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008"/>
              <a:ext cx="225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5238312" y="5653881"/>
            <a:ext cx="2618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i="1">
                <a:ea typeface="Arial Rounded MT Bold" charset="0"/>
                <a:cs typeface="Arial Rounded MT Bold" charset="0"/>
              </a:rPr>
              <a:t>Following contrast enhancement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240287" y="5254625"/>
            <a:ext cx="44841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aseline="-25000" dirty="0">
                <a:ea typeface="Arial Rounded MT Bold" charset="0"/>
                <a:cs typeface="Arial Rounded MT Bold" charset="0"/>
              </a:rPr>
              <a:t>• Often found on devices using linear arrays</a:t>
            </a:r>
          </a:p>
          <a:p>
            <a:pPr algn="ctr">
              <a:spcBef>
                <a:spcPct val="50000"/>
              </a:spcBef>
            </a:pPr>
            <a:r>
              <a:rPr lang="en-US" altLang="en-US" baseline="-25000" dirty="0">
                <a:ea typeface="Arial Rounded MT Bold" charset="0"/>
                <a:cs typeface="Arial Rounded MT Bold" charset="0"/>
              </a:rPr>
              <a:t>• Contrast and equalize enhancements are </a:t>
            </a:r>
          </a:p>
          <a:p>
            <a:pPr algn="ctr">
              <a:spcBef>
                <a:spcPct val="50000"/>
              </a:spcBef>
            </a:pPr>
            <a:r>
              <a:rPr lang="en-US" altLang="en-US" baseline="-25000" dirty="0">
                <a:ea typeface="Arial Rounded MT Bold" charset="0"/>
                <a:cs typeface="Arial Rounded MT Bold" charset="0"/>
              </a:rPr>
              <a:t>useful in detecting such noise behaviors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18645"/>
            <a:ext cx="3429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rgbClr val="FFC000"/>
                </a:solidFill>
                <a:latin typeface="Arial Rounded MT Bold" charset="0"/>
              </a:rPr>
              <a:t>Scanner Noise Characterization</a:t>
            </a:r>
          </a:p>
        </p:txBody>
      </p:sp>
      <p:pic>
        <p:nvPicPr>
          <p:cNvPr id="134161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5562600" cy="3687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4163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133600" cy="398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34165" name="Text Box 21"/>
          <p:cNvSpPr txBox="1">
            <a:spLocks noChangeArrowheads="1"/>
          </p:cNvSpPr>
          <p:nvPr/>
        </p:nvSpPr>
        <p:spPr bwMode="auto">
          <a:xfrm>
            <a:off x="3045372" y="5277507"/>
            <a:ext cx="60404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/>
              <a:t>Instead of calculating the average count value</a:t>
            </a:r>
          </a:p>
          <a:p>
            <a:r>
              <a:rPr lang="en-US" altLang="en-US" sz="1800" dirty="0"/>
              <a:t>for each neutral patch region, the standard deviation</a:t>
            </a:r>
          </a:p>
          <a:p>
            <a:r>
              <a:rPr lang="en-US" altLang="en-US" sz="1800" dirty="0"/>
              <a:t>of the count values is calculated and plotted instead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2" name="Rectangle 8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45037"/>
            <a:ext cx="7772400" cy="68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 A few words on image noise</a:t>
            </a: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1371600" y="1219200"/>
            <a:ext cx="6858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• Noise values above 5 count values should be monitored closely.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• Noise values less than 0.5 may be due to clipping or aggressive noise cleaning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• High ISO speed values yield noisier images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• Sharpening tend to increase noise levels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• Noise cleaning software should be used cautiously. If applied too aggressively it will mistake object texture for random noise and remove the texture in the photographed object.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705100" y="6474619"/>
            <a:ext cx="4191000" cy="655637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5834" y="6432390"/>
            <a:ext cx="3210612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228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C000"/>
                </a:solidFill>
              </a:rPr>
              <a:t>What is a Digital Imaging System? </a:t>
            </a:r>
            <a:br>
              <a:rPr lang="en-US" altLang="en-US" sz="2800" b="1" dirty="0">
                <a:solidFill>
                  <a:srgbClr val="FFC000"/>
                </a:solidFill>
              </a:rPr>
            </a:br>
            <a:r>
              <a:rPr lang="en-US" altLang="en-US" sz="2000" dirty="0">
                <a:solidFill>
                  <a:srgbClr val="FFC000"/>
                </a:solidFill>
              </a:rPr>
              <a:t>( for capture)</a:t>
            </a:r>
            <a:endParaRPr lang="en-US" altLang="en-US" sz="2000" dirty="0">
              <a:solidFill>
                <a:srgbClr val="F4C71A"/>
              </a:solidFill>
            </a:endParaRPr>
          </a:p>
        </p:txBody>
      </p:sp>
      <p:sp>
        <p:nvSpPr>
          <p:cNvPr id="6" name="Text Box 75"/>
          <p:cNvSpPr txBox="1">
            <a:spLocks noChangeArrowheads="1"/>
          </p:cNvSpPr>
          <p:nvPr/>
        </p:nvSpPr>
        <p:spPr bwMode="auto">
          <a:xfrm>
            <a:off x="609600" y="5271544"/>
            <a:ext cx="822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The performance of a digital capture system at the sensor and beyond is influenced by all of the above in addition to </a:t>
            </a:r>
            <a:r>
              <a:rPr lang="en-US" altLang="en-US" sz="2000" i="1">
                <a:solidFill>
                  <a:schemeClr val="tx1"/>
                </a:solidFill>
              </a:rPr>
              <a:t>operator training</a:t>
            </a:r>
            <a:r>
              <a:rPr lang="en-US" altLang="en-US" sz="2000">
                <a:solidFill>
                  <a:schemeClr val="tx1"/>
                </a:solidFill>
              </a:rPr>
              <a:t> and </a:t>
            </a:r>
            <a:r>
              <a:rPr lang="en-US" altLang="en-US" sz="2000" i="1">
                <a:solidFill>
                  <a:schemeClr val="tx1"/>
                </a:solidFill>
              </a:rPr>
              <a:t>environment</a:t>
            </a:r>
            <a:r>
              <a:rPr lang="en-US" altLang="en-US" sz="200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609600" y="1143000"/>
            <a:ext cx="8001000" cy="3961006"/>
            <a:chOff x="609600" y="699894"/>
            <a:chExt cx="8001000" cy="3961006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454192" y="699894"/>
              <a:ext cx="6400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schemeClr val="tx1"/>
                  </a:solidFill>
                </a:rPr>
                <a:t>The different ways an image is modified at capture</a:t>
              </a:r>
            </a:p>
          </p:txBody>
        </p:sp>
        <p:sp>
          <p:nvSpPr>
            <p:cNvPr id="9" name="Text Box 131"/>
            <p:cNvSpPr txBox="1">
              <a:spLocks noChangeArrowheads="1"/>
            </p:cNvSpPr>
            <p:nvPr/>
          </p:nvSpPr>
          <p:spPr bwMode="auto">
            <a:xfrm>
              <a:off x="7162800" y="4114800"/>
              <a:ext cx="1447800" cy="5461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 i="1" baseline="-25000">
                  <a:solidFill>
                    <a:schemeClr val="tx1"/>
                  </a:solidFill>
                  <a:latin typeface="Frutiger Linotype" charset="0"/>
                </a:rPr>
                <a:t>Digital image file</a:t>
              </a:r>
              <a:endParaRPr lang="en-US" altLang="en-US" sz="2400" b="1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pic>
          <p:nvPicPr>
            <p:cNvPr id="10" name="Picture 134" descr="MP90039009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7742" y="2285303"/>
              <a:ext cx="1233121" cy="104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0" descr="MP900438755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842" y="2358483"/>
              <a:ext cx="1305658" cy="87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5034329" y="1903141"/>
            <a:ext cx="1376683" cy="1691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48" name="Image" r:id="rId5" imgW="1511111" imgH="2069841" progId="">
                    <p:embed/>
                  </p:oleObj>
                </mc:Choice>
                <mc:Fallback>
                  <p:oleObj name="Image" r:id="rId5" imgW="1511111" imgH="206984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4329" y="1903141"/>
                          <a:ext cx="1376683" cy="1691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827210" y="1968190"/>
            <a:ext cx="1550469" cy="1734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49" name="Image" r:id="rId7" imgW="1752381" imgH="2184127" progId="">
                    <p:embed/>
                  </p:oleObj>
                </mc:Choice>
                <mc:Fallback>
                  <p:oleObj name="Image" r:id="rId7" imgW="1752381" imgH="218412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210" y="1968190"/>
                          <a:ext cx="1550469" cy="17346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2877878" y="2618678"/>
              <a:ext cx="142051" cy="62338"/>
            </a:xfrm>
            <a:custGeom>
              <a:avLst/>
              <a:gdLst>
                <a:gd name="T0" fmla="*/ 2147483647 w 105"/>
                <a:gd name="T1" fmla="*/ 2147483647 h 56"/>
                <a:gd name="T2" fmla="*/ 0 w 105"/>
                <a:gd name="T3" fmla="*/ 2147483647 h 56"/>
                <a:gd name="T4" fmla="*/ 0 w 105"/>
                <a:gd name="T5" fmla="*/ 2147483647 h 56"/>
                <a:gd name="T6" fmla="*/ 0 w 105"/>
                <a:gd name="T7" fmla="*/ 0 h 56"/>
                <a:gd name="T8" fmla="*/ 2147483647 w 10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2132867" y="2653913"/>
              <a:ext cx="745011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3041085" y="2725738"/>
              <a:ext cx="142051" cy="63694"/>
            </a:xfrm>
            <a:custGeom>
              <a:avLst/>
              <a:gdLst>
                <a:gd name="T0" fmla="*/ 2147483647 w 105"/>
                <a:gd name="T1" fmla="*/ 2147483647 h 56"/>
                <a:gd name="T2" fmla="*/ 0 w 105"/>
                <a:gd name="T3" fmla="*/ 2147483647 h 56"/>
                <a:gd name="T4" fmla="*/ 0 w 105"/>
                <a:gd name="T5" fmla="*/ 2147483647 h 56"/>
                <a:gd name="T6" fmla="*/ 0 w 105"/>
                <a:gd name="T7" fmla="*/ 0 h 56"/>
                <a:gd name="T8" fmla="*/ 2147483647 w 10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Line 21"/>
            <p:cNvSpPr>
              <a:spLocks noChangeShapeType="1"/>
            </p:cNvSpPr>
            <p:nvPr/>
          </p:nvSpPr>
          <p:spPr bwMode="auto">
            <a:xfrm flipH="1">
              <a:off x="2296075" y="2762327"/>
              <a:ext cx="745011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3202781" y="2834152"/>
              <a:ext cx="143562" cy="60983"/>
            </a:xfrm>
            <a:custGeom>
              <a:avLst/>
              <a:gdLst>
                <a:gd name="T0" fmla="*/ 2147483647 w 106"/>
                <a:gd name="T1" fmla="*/ 2147483647 h 55"/>
                <a:gd name="T2" fmla="*/ 0 w 106"/>
                <a:gd name="T3" fmla="*/ 2147483647 h 55"/>
                <a:gd name="T4" fmla="*/ 0 w 106"/>
                <a:gd name="T5" fmla="*/ 2147483647 h 55"/>
                <a:gd name="T6" fmla="*/ 0 w 106"/>
                <a:gd name="T7" fmla="*/ 0 h 55"/>
                <a:gd name="T8" fmla="*/ 2147483647 w 106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5"/>
                <a:gd name="T17" fmla="*/ 106 w 10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5">
                  <a:moveTo>
                    <a:pt x="106" y="31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06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2459282" y="2868032"/>
              <a:ext cx="743500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3294963" y="2914108"/>
              <a:ext cx="143562" cy="62338"/>
            </a:xfrm>
            <a:custGeom>
              <a:avLst/>
              <a:gdLst>
                <a:gd name="T0" fmla="*/ 2147483647 w 106"/>
                <a:gd name="T1" fmla="*/ 2147483647 h 56"/>
                <a:gd name="T2" fmla="*/ 0 w 106"/>
                <a:gd name="T3" fmla="*/ 2147483647 h 56"/>
                <a:gd name="T4" fmla="*/ 0 w 106"/>
                <a:gd name="T5" fmla="*/ 2147483647 h 56"/>
                <a:gd name="T6" fmla="*/ 0 w 106"/>
                <a:gd name="T7" fmla="*/ 0 h 56"/>
                <a:gd name="T8" fmla="*/ 2147483647 w 10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6"/>
                <a:gd name="T17" fmla="*/ 106 w 10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6">
                  <a:moveTo>
                    <a:pt x="106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flipH="1">
              <a:off x="2551464" y="2949343"/>
              <a:ext cx="743500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 rot="8536455">
              <a:off x="2105666" y="2203992"/>
              <a:ext cx="126939" cy="79956"/>
            </a:xfrm>
            <a:custGeom>
              <a:avLst/>
              <a:gdLst>
                <a:gd name="T0" fmla="*/ 2147483647 w 105"/>
                <a:gd name="T1" fmla="*/ 2147483647 h 56"/>
                <a:gd name="T2" fmla="*/ 0 w 105"/>
                <a:gd name="T3" fmla="*/ 2147483647 h 56"/>
                <a:gd name="T4" fmla="*/ 0 w 105"/>
                <a:gd name="T5" fmla="*/ 2147483647 h 56"/>
                <a:gd name="T6" fmla="*/ 0 w 105"/>
                <a:gd name="T7" fmla="*/ 0 h 56"/>
                <a:gd name="T8" fmla="*/ 2147483647 w 10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 rot="8536455" flipH="1">
              <a:off x="2144957" y="2022398"/>
              <a:ext cx="660385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2"/>
            <p:cNvSpPr>
              <a:spLocks/>
            </p:cNvSpPr>
            <p:nvPr/>
          </p:nvSpPr>
          <p:spPr bwMode="auto">
            <a:xfrm rot="8536455">
              <a:off x="1969660" y="2168757"/>
              <a:ext cx="126939" cy="79956"/>
            </a:xfrm>
            <a:custGeom>
              <a:avLst/>
              <a:gdLst>
                <a:gd name="T0" fmla="*/ 2147483647 w 106"/>
                <a:gd name="T1" fmla="*/ 2147483647 h 55"/>
                <a:gd name="T2" fmla="*/ 0 w 106"/>
                <a:gd name="T3" fmla="*/ 2147483647 h 55"/>
                <a:gd name="T4" fmla="*/ 0 w 106"/>
                <a:gd name="T5" fmla="*/ 2147483647 h 55"/>
                <a:gd name="T6" fmla="*/ 0 w 106"/>
                <a:gd name="T7" fmla="*/ 0 h 55"/>
                <a:gd name="T8" fmla="*/ 2147483647 w 106"/>
                <a:gd name="T9" fmla="*/ 2147483647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5"/>
                <a:gd name="T17" fmla="*/ 106 w 10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5">
                  <a:moveTo>
                    <a:pt x="106" y="31"/>
                  </a:moveTo>
                  <a:lnTo>
                    <a:pt x="0" y="55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0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 rot="8536455" flipH="1">
              <a:off x="2010462" y="1987163"/>
              <a:ext cx="661896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 rot="8536455">
              <a:off x="1835165" y="2132167"/>
              <a:ext cx="126939" cy="79956"/>
            </a:xfrm>
            <a:custGeom>
              <a:avLst/>
              <a:gdLst>
                <a:gd name="T0" fmla="*/ 2147483647 w 106"/>
                <a:gd name="T1" fmla="*/ 2147483647 h 56"/>
                <a:gd name="T2" fmla="*/ 0 w 106"/>
                <a:gd name="T3" fmla="*/ 2147483647 h 56"/>
                <a:gd name="T4" fmla="*/ 0 w 106"/>
                <a:gd name="T5" fmla="*/ 2147483647 h 56"/>
                <a:gd name="T6" fmla="*/ 0 w 106"/>
                <a:gd name="T7" fmla="*/ 0 h 56"/>
                <a:gd name="T8" fmla="*/ 2147483647 w 10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56"/>
                <a:gd name="T17" fmla="*/ 106 w 10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56">
                  <a:moveTo>
                    <a:pt x="106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 rot="8536455" flipH="1">
              <a:off x="1874456" y="1950573"/>
              <a:ext cx="660385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 rot="8536455">
              <a:off x="2285496" y="2212123"/>
              <a:ext cx="126939" cy="79956"/>
            </a:xfrm>
            <a:custGeom>
              <a:avLst/>
              <a:gdLst>
                <a:gd name="T0" fmla="*/ 2147483647 w 105"/>
                <a:gd name="T1" fmla="*/ 2147483647 h 56"/>
                <a:gd name="T2" fmla="*/ 0 w 105"/>
                <a:gd name="T3" fmla="*/ 2147483647 h 56"/>
                <a:gd name="T4" fmla="*/ 0 w 105"/>
                <a:gd name="T5" fmla="*/ 2147483647 h 56"/>
                <a:gd name="T6" fmla="*/ 0 w 105"/>
                <a:gd name="T7" fmla="*/ 0 h 56"/>
                <a:gd name="T8" fmla="*/ 2147483647 w 105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"/>
                <a:gd name="T17" fmla="*/ 105 w 105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">
                  <a:moveTo>
                    <a:pt x="105" y="32"/>
                  </a:moveTo>
                  <a:lnTo>
                    <a:pt x="0" y="5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05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rot="8536455" flipH="1">
              <a:off x="2324787" y="2030529"/>
              <a:ext cx="660385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2968549" y="1512849"/>
              <a:ext cx="379306" cy="375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3063753" y="1642946"/>
              <a:ext cx="531935" cy="4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light</a:t>
              </a:r>
            </a:p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source</a:t>
              </a:r>
              <a:endParaRPr lang="en-US" altLang="en-US" sz="1400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sp>
          <p:nvSpPr>
            <p:cNvPr id="32" name="Rectangle 71"/>
            <p:cNvSpPr>
              <a:spLocks noChangeArrowheads="1"/>
            </p:cNvSpPr>
            <p:nvPr/>
          </p:nvSpPr>
          <p:spPr bwMode="auto">
            <a:xfrm>
              <a:off x="3641023" y="3334215"/>
              <a:ext cx="590871" cy="63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Image </a:t>
              </a:r>
            </a:p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forming</a:t>
              </a:r>
            </a:p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 optics</a:t>
              </a:r>
              <a:endParaRPr lang="en-US" altLang="en-US" sz="1400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sp>
          <p:nvSpPr>
            <p:cNvPr id="33" name="Rectangle 72"/>
            <p:cNvSpPr>
              <a:spLocks noChangeArrowheads="1"/>
            </p:cNvSpPr>
            <p:nvPr/>
          </p:nvSpPr>
          <p:spPr bwMode="auto">
            <a:xfrm>
              <a:off x="5324475" y="3594410"/>
              <a:ext cx="725365" cy="21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sensor</a:t>
              </a:r>
              <a:endParaRPr lang="en-US" altLang="en-US" sz="1400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sp>
          <p:nvSpPr>
            <p:cNvPr id="34" name="Rectangle 73"/>
            <p:cNvSpPr>
              <a:spLocks noChangeArrowheads="1"/>
            </p:cNvSpPr>
            <p:nvPr/>
          </p:nvSpPr>
          <p:spPr bwMode="auto">
            <a:xfrm>
              <a:off x="1176292" y="3594410"/>
              <a:ext cx="571225" cy="212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i="1">
                  <a:solidFill>
                    <a:srgbClr val="000000"/>
                  </a:solidFill>
                  <a:latin typeface="Frutiger Linotype" charset="0"/>
                </a:rPr>
                <a:t>sample</a:t>
              </a:r>
              <a:endParaRPr lang="en-US" altLang="en-US" sz="1400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sp>
          <p:nvSpPr>
            <p:cNvPr id="35" name="Rectangle 74"/>
            <p:cNvSpPr>
              <a:spLocks noChangeArrowheads="1"/>
            </p:cNvSpPr>
            <p:nvPr/>
          </p:nvSpPr>
          <p:spPr bwMode="auto">
            <a:xfrm>
              <a:off x="609600" y="1295400"/>
              <a:ext cx="7543800" cy="2743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6" name="Text Box 77"/>
            <p:cNvSpPr txBox="1">
              <a:spLocks noChangeArrowheads="1"/>
            </p:cNvSpPr>
            <p:nvPr/>
          </p:nvSpPr>
          <p:spPr bwMode="auto">
            <a:xfrm>
              <a:off x="6847742" y="3399263"/>
              <a:ext cx="1015512" cy="548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1pPr>
              <a:lvl2pPr marL="37931725" indent="-37474525"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2pPr>
              <a:lvl3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3pPr>
              <a:lvl4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4pPr>
              <a:lvl5pPr eaLnBrk="0" hangingPunct="0"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 Rounded MT Bold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i="1" baseline="-25000">
                  <a:solidFill>
                    <a:schemeClr val="tx1"/>
                  </a:solidFill>
                  <a:latin typeface="Frutiger Linotype" charset="0"/>
                </a:rPr>
                <a:t>Processing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800" i="1" baseline="-25000">
                <a:solidFill>
                  <a:schemeClr val="tx1"/>
                </a:solidFill>
                <a:latin typeface="Frutiger Linotype" charset="0"/>
              </a:endParaRPr>
            </a:p>
          </p:txBody>
        </p:sp>
        <p:grpSp>
          <p:nvGrpSpPr>
            <p:cNvPr id="37" name="Group 136"/>
            <p:cNvGrpSpPr>
              <a:grpSpLocks/>
            </p:cNvGrpSpPr>
            <p:nvPr/>
          </p:nvGrpSpPr>
          <p:grpSpPr bwMode="auto">
            <a:xfrm>
              <a:off x="4308963" y="2423532"/>
              <a:ext cx="1245211" cy="519035"/>
              <a:chOff x="3013" y="1809"/>
              <a:chExt cx="824" cy="383"/>
            </a:xfrm>
          </p:grpSpPr>
          <p:sp>
            <p:nvSpPr>
              <p:cNvPr id="41" name="Line 40"/>
              <p:cNvSpPr>
                <a:spLocks noChangeShapeType="1"/>
              </p:cNvSpPr>
              <p:nvPr/>
            </p:nvSpPr>
            <p:spPr bwMode="auto">
              <a:xfrm flipH="1">
                <a:off x="3085" y="1809"/>
                <a:ext cx="1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17"/>
              <p:cNvSpPr>
                <a:spLocks/>
              </p:cNvSpPr>
              <p:nvPr/>
            </p:nvSpPr>
            <p:spPr bwMode="auto">
              <a:xfrm rot="447557">
                <a:off x="3703" y="2060"/>
                <a:ext cx="134" cy="45"/>
              </a:xfrm>
              <a:custGeom>
                <a:avLst/>
                <a:gdLst>
                  <a:gd name="T0" fmla="*/ 2240 w 106"/>
                  <a:gd name="T1" fmla="*/ 2 h 55"/>
                  <a:gd name="T2" fmla="*/ 0 w 106"/>
                  <a:gd name="T3" fmla="*/ 4 h 55"/>
                  <a:gd name="T4" fmla="*/ 0 w 106"/>
                  <a:gd name="T5" fmla="*/ 2 h 55"/>
                  <a:gd name="T6" fmla="*/ 0 w 106"/>
                  <a:gd name="T7" fmla="*/ 0 h 55"/>
                  <a:gd name="T8" fmla="*/ 2240 w 106"/>
                  <a:gd name="T9" fmla="*/ 2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5"/>
                  <a:gd name="T17" fmla="*/ 106 w 10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5">
                    <a:moveTo>
                      <a:pt x="106" y="31"/>
                    </a:moveTo>
                    <a:lnTo>
                      <a:pt x="0" y="55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06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" name="Line 118"/>
              <p:cNvSpPr>
                <a:spLocks noChangeShapeType="1"/>
              </p:cNvSpPr>
              <p:nvPr/>
            </p:nvSpPr>
            <p:spPr bwMode="auto">
              <a:xfrm rot="447557" flipH="1">
                <a:off x="3013" y="2032"/>
                <a:ext cx="69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20"/>
              <p:cNvSpPr>
                <a:spLocks/>
              </p:cNvSpPr>
              <p:nvPr/>
            </p:nvSpPr>
            <p:spPr bwMode="auto">
              <a:xfrm rot="875412">
                <a:off x="3698" y="2053"/>
                <a:ext cx="131" cy="48"/>
              </a:xfrm>
              <a:custGeom>
                <a:avLst/>
                <a:gdLst>
                  <a:gd name="T0" fmla="*/ 1662 w 106"/>
                  <a:gd name="T1" fmla="*/ 4 h 56"/>
                  <a:gd name="T2" fmla="*/ 0 w 106"/>
                  <a:gd name="T3" fmla="*/ 8 h 56"/>
                  <a:gd name="T4" fmla="*/ 0 w 106"/>
                  <a:gd name="T5" fmla="*/ 4 h 56"/>
                  <a:gd name="T6" fmla="*/ 0 w 106"/>
                  <a:gd name="T7" fmla="*/ 0 h 56"/>
                  <a:gd name="T8" fmla="*/ 1662 w 106"/>
                  <a:gd name="T9" fmla="*/ 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6"/>
                  <a:gd name="T17" fmla="*/ 106 w 106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6">
                    <a:moveTo>
                      <a:pt x="106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0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Line 121"/>
              <p:cNvSpPr>
                <a:spLocks noChangeShapeType="1"/>
              </p:cNvSpPr>
              <p:nvPr/>
            </p:nvSpPr>
            <p:spPr bwMode="auto">
              <a:xfrm rot="875412" flipH="1">
                <a:off x="3024" y="1968"/>
                <a:ext cx="68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23"/>
              <p:cNvSpPr>
                <a:spLocks/>
              </p:cNvSpPr>
              <p:nvPr/>
            </p:nvSpPr>
            <p:spPr bwMode="auto">
              <a:xfrm rot="21002716" flipV="1">
                <a:off x="3703" y="2101"/>
                <a:ext cx="131" cy="48"/>
              </a:xfrm>
              <a:custGeom>
                <a:avLst/>
                <a:gdLst>
                  <a:gd name="T0" fmla="*/ 1662 w 106"/>
                  <a:gd name="T1" fmla="*/ 4 h 56"/>
                  <a:gd name="T2" fmla="*/ 0 w 106"/>
                  <a:gd name="T3" fmla="*/ 8 h 56"/>
                  <a:gd name="T4" fmla="*/ 0 w 106"/>
                  <a:gd name="T5" fmla="*/ 4 h 56"/>
                  <a:gd name="T6" fmla="*/ 0 w 106"/>
                  <a:gd name="T7" fmla="*/ 0 h 56"/>
                  <a:gd name="T8" fmla="*/ 1662 w 106"/>
                  <a:gd name="T9" fmla="*/ 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56"/>
                  <a:gd name="T17" fmla="*/ 106 w 106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56">
                    <a:moveTo>
                      <a:pt x="106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0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rot="10800000"/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2pPr>
                <a:lvl3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3pPr>
                <a:lvl4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4pPr>
                <a:lvl5pPr eaLnBrk="0" hangingPunct="0"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 Rounded MT Bold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Line 124"/>
              <p:cNvSpPr>
                <a:spLocks noChangeShapeType="1"/>
              </p:cNvSpPr>
              <p:nvPr/>
            </p:nvSpPr>
            <p:spPr bwMode="auto">
              <a:xfrm rot="-597284" flipH="1" flipV="1">
                <a:off x="3028" y="2191"/>
                <a:ext cx="68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33"/>
              <p:cNvGrpSpPr>
                <a:grpSpLocks/>
              </p:cNvGrpSpPr>
              <p:nvPr/>
            </p:nvGrpSpPr>
            <p:grpSpPr bwMode="auto">
              <a:xfrm>
                <a:off x="3026" y="2074"/>
                <a:ext cx="811" cy="57"/>
                <a:chOff x="3026" y="2314"/>
                <a:chExt cx="811" cy="57"/>
              </a:xfrm>
            </p:grpSpPr>
            <p:sp>
              <p:nvSpPr>
                <p:cNvPr id="49" name="Freeform 126"/>
                <p:cNvSpPr>
                  <a:spLocks/>
                </p:cNvSpPr>
                <p:nvPr/>
              </p:nvSpPr>
              <p:spPr bwMode="auto">
                <a:xfrm rot="21323613" flipV="1">
                  <a:off x="3706" y="2314"/>
                  <a:ext cx="131" cy="55"/>
                </a:xfrm>
                <a:custGeom>
                  <a:avLst/>
                  <a:gdLst>
                    <a:gd name="T0" fmla="*/ 1662 w 106"/>
                    <a:gd name="T1" fmla="*/ 31 h 55"/>
                    <a:gd name="T2" fmla="*/ 0 w 106"/>
                    <a:gd name="T3" fmla="*/ 55 h 55"/>
                    <a:gd name="T4" fmla="*/ 0 w 106"/>
                    <a:gd name="T5" fmla="*/ 31 h 55"/>
                    <a:gd name="T6" fmla="*/ 0 w 106"/>
                    <a:gd name="T7" fmla="*/ 0 h 55"/>
                    <a:gd name="T8" fmla="*/ 1662 w 106"/>
                    <a:gd name="T9" fmla="*/ 31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"/>
                    <a:gd name="T16" fmla="*/ 0 h 55"/>
                    <a:gd name="T17" fmla="*/ 106 w 106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" h="55">
                      <a:moveTo>
                        <a:pt x="106" y="31"/>
                      </a:moveTo>
                      <a:lnTo>
                        <a:pt x="0" y="55"/>
                      </a:lnTo>
                      <a:lnTo>
                        <a:pt x="0" y="31"/>
                      </a:lnTo>
                      <a:lnTo>
                        <a:pt x="0" y="0"/>
                      </a:lnTo>
                      <a:lnTo>
                        <a:pt x="106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rot="10800000"/>
                <a:lstStyle>
                  <a:lvl1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2pPr>
                  <a:lvl3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3pPr>
                  <a:lvl4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4pPr>
                  <a:lvl5pPr eaLnBrk="0" hangingPunct="0"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2"/>
                      </a:solidFill>
                      <a:latin typeface="Arial Rounded MT Bold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0" name="Line 127"/>
                <p:cNvSpPr>
                  <a:spLocks noChangeShapeType="1"/>
                </p:cNvSpPr>
                <p:nvPr/>
              </p:nvSpPr>
              <p:spPr bwMode="auto">
                <a:xfrm rot="-276387" flipH="1" flipV="1">
                  <a:off x="3026" y="2370"/>
                  <a:ext cx="68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" name="Line 78"/>
            <p:cNvSpPr>
              <a:spLocks noChangeShapeType="1"/>
            </p:cNvSpPr>
            <p:nvPr/>
          </p:nvSpPr>
          <p:spPr bwMode="auto">
            <a:xfrm>
              <a:off x="6485060" y="2878873"/>
              <a:ext cx="2901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pic>
          <p:nvPicPr>
            <p:cNvPr id="39" name="Picture 92" descr="MC900013034[1]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383" y="1447800"/>
              <a:ext cx="414063" cy="520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Line 137"/>
            <p:cNvSpPr>
              <a:spLocks noChangeShapeType="1"/>
            </p:cNvSpPr>
            <p:nvPr/>
          </p:nvSpPr>
          <p:spPr bwMode="auto">
            <a:xfrm>
              <a:off x="7863254" y="3204117"/>
              <a:ext cx="0" cy="910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4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192294"/>
            <a:ext cx="8229600" cy="1143000"/>
          </a:xfr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Noise - Light</a:t>
            </a:r>
            <a:endParaRPr lang="en-US" altLang="en-US" sz="2000" dirty="0">
              <a:latin typeface="Arial Rounded MT Bold" charset="0"/>
            </a:endParaRP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4914900" y="14067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2054225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2054225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8666163" y="27688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8666163" y="28354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914900" y="155913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2054225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2054225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8666163" y="2921206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8666163" y="2987881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" name="Group 7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373393"/>
          <a:ext cx="8153400" cy="4785360"/>
        </p:xfrm>
        <a:graphic>
          <a:graphicData uri="http://schemas.openxmlformats.org/drawingml/2006/table">
            <a:tbl>
              <a:tblPr/>
              <a:tblGrid>
                <a:gridCol w="1752600"/>
                <a:gridCol w="3581400"/>
                <a:gridCol w="2819400"/>
              </a:tblGrid>
              <a:tr h="4746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Foundation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Primary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Derivative Metrics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Signal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sng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Transfer Function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pto-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lectronic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onversion </a:t>
                      </a:r>
                      <a:r>
                        <a:rPr kumimoji="0" lang="en-GB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unction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</a:t>
                      </a: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Large Area Signal </a:t>
                      </a: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)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Tone / Exposure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White Balance 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Gamma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Color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 / Delta 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patial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F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requency </a:t>
                      </a:r>
                      <a:r>
                        <a:rPr kumimoji="0" lang="en-GB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</a:t>
                      </a: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esponse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(Small Area Signal )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Resolution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Sharpening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Sampling Efficiency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rowSpan="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Noise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Light Intensity Distortions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Random / White Noise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Banding / Streaking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Vignetting / Shading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Defects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Geometric </a:t>
                      </a: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Distortions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Artifacts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Chromatic Aberration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Pincushion / Barrel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Aliasing / </a:t>
                      </a: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Rounded MT Bold" charset="0"/>
                          <a:ea typeface="ＭＳ Ｐゴシック" charset="-128"/>
                        </a:rPr>
                        <a:t>Moire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609600" y="19067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596900" y="3989593"/>
            <a:ext cx="82296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6"/>
          <p:cNvSpPr>
            <a:spLocks noChangeShapeType="1"/>
          </p:cNvSpPr>
          <p:nvPr/>
        </p:nvSpPr>
        <p:spPr bwMode="auto">
          <a:xfrm>
            <a:off x="609600" y="6172200"/>
            <a:ext cx="81534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67"/>
          <p:cNvSpPr>
            <a:spLocks noChangeShapeType="1"/>
          </p:cNvSpPr>
          <p:nvPr/>
        </p:nvSpPr>
        <p:spPr bwMode="auto">
          <a:xfrm>
            <a:off x="596900" y="4040393"/>
            <a:ext cx="82296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>
            <a:off x="2362200" y="3125993"/>
            <a:ext cx="6400800" cy="0"/>
          </a:xfrm>
          <a:prstGeom prst="line">
            <a:avLst/>
          </a:prstGeom>
          <a:noFill/>
          <a:ln w="38100">
            <a:solidFill>
              <a:srgbClr val="33CC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69"/>
          <p:cNvSpPr>
            <a:spLocks noChangeShapeType="1"/>
          </p:cNvSpPr>
          <p:nvPr/>
        </p:nvSpPr>
        <p:spPr bwMode="auto">
          <a:xfrm flipV="1">
            <a:off x="2362200" y="5183393"/>
            <a:ext cx="6477000" cy="2540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5132592"/>
            <a:ext cx="6648450" cy="12026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54028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3856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4C71A"/>
                </a:solidFill>
                <a:latin typeface="Arial Rounded MT Bold" charset="0"/>
              </a:rPr>
              <a:t>Artifacts : Look at Images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371600"/>
            <a:ext cx="8458200" cy="487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>
                <a:latin typeface="Arial Rounded MT Bold" charset="0"/>
              </a:rPr>
              <a:t>Some imaging behavior defies objective measurement…for the time being.</a:t>
            </a:r>
          </a:p>
          <a:p>
            <a:pPr lvl="1" eaLnBrk="1" hangingPunct="1"/>
            <a:r>
              <a:rPr lang="en-US" altLang="en-US" sz="2400">
                <a:latin typeface="Arial Rounded MT Bold" charset="0"/>
                <a:ea typeface="ＭＳ Ｐゴシック" charset="-128"/>
              </a:rPr>
              <a:t>De-texturing</a:t>
            </a:r>
          </a:p>
          <a:p>
            <a:pPr lvl="1" eaLnBrk="1" hangingPunct="1"/>
            <a:r>
              <a:rPr lang="en-US" altLang="en-US" sz="2400">
                <a:latin typeface="Arial Rounded MT Bold" charset="0"/>
                <a:ea typeface="ＭＳ Ｐゴシック" charset="-128"/>
              </a:rPr>
              <a:t>Checker boarding</a:t>
            </a:r>
          </a:p>
          <a:p>
            <a:pPr lvl="1" eaLnBrk="1" hangingPunct="1"/>
            <a:r>
              <a:rPr lang="en-US" altLang="en-US" sz="2400">
                <a:latin typeface="Arial Rounded MT Bold" charset="0"/>
                <a:ea typeface="ＭＳ Ｐゴシック" charset="-128"/>
              </a:rPr>
              <a:t>Localized geometric distortions</a:t>
            </a:r>
          </a:p>
          <a:p>
            <a:pPr lvl="1" eaLnBrk="1" hangingPunct="1"/>
            <a:r>
              <a:rPr lang="en-US" altLang="en-US" sz="2400">
                <a:latin typeface="Arial Rounded MT Bold" charset="0"/>
                <a:ea typeface="ＭＳ Ｐゴシック" charset="-128"/>
              </a:rPr>
              <a:t>Sensor defects</a:t>
            </a:r>
          </a:p>
          <a:p>
            <a:pPr lvl="1" eaLnBrk="1" hangingPunct="1"/>
            <a:r>
              <a:rPr lang="en-US" altLang="en-US" sz="2400">
                <a:latin typeface="Arial Rounded MT Bold" charset="0"/>
                <a:ea typeface="ＭＳ Ｐゴシック" charset="-128"/>
              </a:rPr>
              <a:t>Color aliasing</a:t>
            </a:r>
          </a:p>
          <a:p>
            <a:pPr lvl="1" eaLnBrk="1" hangingPunct="1">
              <a:buFontTx/>
              <a:buNone/>
            </a:pPr>
            <a:endParaRPr lang="en-US" altLang="en-US" sz="2400">
              <a:latin typeface="Arial Rounded MT Bold" charset="0"/>
              <a:ea typeface="ＭＳ Ｐゴシック" charset="-128"/>
            </a:endParaRPr>
          </a:p>
          <a:p>
            <a:pPr eaLnBrk="1" hangingPunct="1"/>
            <a:r>
              <a:rPr lang="en-US" altLang="en-US" sz="2400">
                <a:latin typeface="Arial Rounded MT Bold" charset="0"/>
              </a:rPr>
              <a:t>Many are technology specific. Just knowing what type of scanner technology was used allows one to prepare for certain artifacts.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02771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838200" y="304800"/>
            <a:ext cx="769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Visual Inspection for Artifacts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200400" y="990600"/>
            <a:ext cx="2895600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baseline="-25000" dirty="0">
                <a:ea typeface="Arial Rounded MT Bold" charset="0"/>
                <a:cs typeface="Arial Rounded MT Bold" charset="0"/>
              </a:rPr>
              <a:t>Color </a:t>
            </a:r>
            <a:r>
              <a:rPr lang="en-US" altLang="en-US" sz="2800" b="1" i="1" baseline="-25000" dirty="0" err="1">
                <a:ea typeface="Arial Rounded MT Bold" charset="0"/>
                <a:cs typeface="Arial Rounded MT Bold" charset="0"/>
              </a:rPr>
              <a:t>Misregistration</a:t>
            </a:r>
            <a:endParaRPr lang="en-US" altLang="en-US" sz="2800" b="1" i="1" baseline="-250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13926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59" y="1418431"/>
            <a:ext cx="7315200" cy="4616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62712"/>
            <a:ext cx="3962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1219200" y="1752600"/>
          <a:ext cx="3429000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26" name="Image" r:id="rId3" imgW="925187" imgH="915848" progId="Photoshop.Image.5">
                  <p:embed/>
                </p:oleObj>
              </mc:Choice>
              <mc:Fallback>
                <p:oleObj name="Image" r:id="rId3" imgW="925187" imgH="91584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3429000" cy="339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7" name="Object 5"/>
          <p:cNvGraphicFramePr>
            <a:graphicFrameLocks noChangeAspect="1"/>
          </p:cNvGraphicFramePr>
          <p:nvPr/>
        </p:nvGraphicFramePr>
        <p:xfrm>
          <a:off x="6019800" y="1828800"/>
          <a:ext cx="2065338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27" name="Image" r:id="rId5" imgW="274321" imgH="557643" progId="Photoshop.Image.5">
                  <p:embed/>
                </p:oleObj>
              </mc:Choice>
              <mc:Fallback>
                <p:oleObj name="Image" r:id="rId5" imgW="274321" imgH="557643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828800"/>
                        <a:ext cx="2065338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3124200" y="3048000"/>
            <a:ext cx="457200" cy="106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 flipV="1">
            <a:off x="3657600" y="1828800"/>
            <a:ext cx="2286000" cy="12192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3657600" y="4114800"/>
            <a:ext cx="2286000" cy="1905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512888" y="5643563"/>
            <a:ext cx="3595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/>
              <a:t>Bad Cam in a Linear array scanner</a:t>
            </a: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952500" y="266700"/>
            <a:ext cx="769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Visual Inspection for Artifacts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62300" y="6465723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485900" y="1064281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aseline="-25000" dirty="0">
                <a:solidFill>
                  <a:schemeClr val="tx2"/>
                </a:solidFill>
              </a:rPr>
              <a:t>Visual assessments of spatial artifacts is quite reliable</a:t>
            </a:r>
          </a:p>
        </p:txBody>
      </p:sp>
      <p:grpSp>
        <p:nvGrpSpPr>
          <p:cNvPr id="140301" name="Group 13"/>
          <p:cNvGrpSpPr>
            <a:grpSpLocks/>
          </p:cNvGrpSpPr>
          <p:nvPr/>
        </p:nvGrpSpPr>
        <p:grpSpPr bwMode="auto">
          <a:xfrm>
            <a:off x="2324100" y="1614902"/>
            <a:ext cx="4724400" cy="4587461"/>
            <a:chOff x="1344" y="720"/>
            <a:chExt cx="3312" cy="3216"/>
          </a:xfrm>
        </p:grpSpPr>
        <p:sp>
          <p:nvSpPr>
            <p:cNvPr id="140293" name="Rectangle 5"/>
            <p:cNvSpPr>
              <a:spLocks noChangeArrowheads="1"/>
            </p:cNvSpPr>
            <p:nvPr/>
          </p:nvSpPr>
          <p:spPr bwMode="auto">
            <a:xfrm>
              <a:off x="1476" y="720"/>
              <a:ext cx="2976" cy="321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029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" y="775"/>
              <a:ext cx="1178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295" name="Text Box 7"/>
            <p:cNvSpPr txBox="1">
              <a:spLocks noChangeArrowheads="1"/>
            </p:cNvSpPr>
            <p:nvPr/>
          </p:nvSpPr>
          <p:spPr bwMode="auto">
            <a:xfrm>
              <a:off x="1344" y="936"/>
              <a:ext cx="69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rIns="27432">
              <a:spAutoFit/>
            </a:bodyPr>
            <a:lstStyle/>
            <a:p>
              <a:pPr algn="r" eaLnBrk="0" hangingPunct="0"/>
              <a:r>
                <a:rPr lang="en-US" altLang="en-US" sz="1400" dirty="0"/>
                <a:t>optical resolution limit</a:t>
              </a:r>
            </a:p>
          </p:txBody>
        </p:sp>
        <p:sp>
          <p:nvSpPr>
            <p:cNvPr id="140296" name="Text Box 8"/>
            <p:cNvSpPr txBox="1">
              <a:spLocks noChangeArrowheads="1"/>
            </p:cNvSpPr>
            <p:nvPr/>
          </p:nvSpPr>
          <p:spPr bwMode="auto">
            <a:xfrm>
              <a:off x="3522" y="765"/>
              <a:ext cx="113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rIns="27432">
              <a:spAutoFit/>
            </a:bodyPr>
            <a:lstStyle/>
            <a:p>
              <a:pPr eaLnBrk="0" hangingPunct="0"/>
              <a:r>
                <a:rPr lang="en-US" altLang="en-US" sz="1400"/>
                <a:t>resolution limit due to CFA de-mosaicing</a:t>
              </a:r>
            </a:p>
          </p:txBody>
        </p:sp>
        <p:sp>
          <p:nvSpPr>
            <p:cNvPr id="140297" name="Line 9"/>
            <p:cNvSpPr>
              <a:spLocks noChangeShapeType="1"/>
            </p:cNvSpPr>
            <p:nvPr/>
          </p:nvSpPr>
          <p:spPr bwMode="auto">
            <a:xfrm>
              <a:off x="2109" y="1214"/>
              <a:ext cx="437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98" name="Line 10"/>
            <p:cNvSpPr>
              <a:spLocks noChangeShapeType="1"/>
            </p:cNvSpPr>
            <p:nvPr/>
          </p:nvSpPr>
          <p:spPr bwMode="auto">
            <a:xfrm flipH="1">
              <a:off x="3286" y="1210"/>
              <a:ext cx="309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99" name="Rectangle 11"/>
            <p:cNvSpPr>
              <a:spLocks noChangeArrowheads="1"/>
            </p:cNvSpPr>
            <p:nvPr/>
          </p:nvSpPr>
          <p:spPr bwMode="auto">
            <a:xfrm>
              <a:off x="2252" y="759"/>
              <a:ext cx="1220" cy="3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00" name="Rectangle 12"/>
          <p:cNvSpPr>
            <a:spLocks noChangeArrowheads="1"/>
          </p:cNvSpPr>
          <p:nvPr/>
        </p:nvSpPr>
        <p:spPr bwMode="auto">
          <a:xfrm>
            <a:off x="838200" y="228600"/>
            <a:ext cx="76962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  <a:latin typeface="Arial Rounded MT Bold" charset="0"/>
              </a:rPr>
              <a:t>Visual Inspection for Artifacts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0" y="6456976"/>
            <a:ext cx="3557104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ChangeArrowheads="1"/>
          </p:cNvSpPr>
          <p:nvPr/>
        </p:nvSpPr>
        <p:spPr bwMode="auto">
          <a:xfrm>
            <a:off x="304800" y="228600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4C71A"/>
                </a:solidFill>
              </a:rPr>
              <a:t>Spatial Artifacts</a:t>
            </a:r>
          </a:p>
        </p:txBody>
      </p:sp>
      <p:pic>
        <p:nvPicPr>
          <p:cNvPr id="624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39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12"/>
          <p:cNvSpPr txBox="1">
            <a:spLocks noChangeArrowheads="1"/>
          </p:cNvSpPr>
          <p:nvPr/>
        </p:nvSpPr>
        <p:spPr bwMode="auto">
          <a:xfrm>
            <a:off x="2743200" y="990600"/>
            <a:ext cx="410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</a:rPr>
              <a:t>Large Format Linear Array Scanner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418536"/>
            <a:ext cx="34290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8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66800"/>
            <a:ext cx="47418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982788" y="228600"/>
            <a:ext cx="618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4C71A"/>
                </a:solidFill>
              </a:rPr>
              <a:t>Streaking in a linear array scanner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323431" y="6387005"/>
            <a:ext cx="3505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7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4"/>
          <p:cNvSpPr>
            <a:spLocks noChangeArrowheads="1"/>
          </p:cNvSpPr>
          <p:nvPr/>
        </p:nvSpPr>
        <p:spPr bwMode="auto">
          <a:xfrm>
            <a:off x="457200" y="3810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4C71A"/>
                </a:solidFill>
              </a:rPr>
              <a:t>Interpolation Artifacts</a:t>
            </a:r>
          </a:p>
          <a:p>
            <a:pPr algn="ctr" eaLnBrk="1" hangingPunct="1"/>
            <a:endParaRPr lang="en-US" altLang="en-US" sz="2800">
              <a:solidFill>
                <a:srgbClr val="F4C71A"/>
              </a:solidFill>
            </a:endParaRPr>
          </a:p>
          <a:p>
            <a:pPr algn="ctr" eaLnBrk="1" hangingPunct="1"/>
            <a:r>
              <a:rPr lang="en-US" altLang="en-US" sz="2800">
                <a:solidFill>
                  <a:schemeClr val="tx1"/>
                </a:solidFill>
              </a:rPr>
              <a:t>4 – shot checkerboard artifact </a:t>
            </a:r>
          </a:p>
        </p:txBody>
      </p:sp>
      <p:pic>
        <p:nvPicPr>
          <p:cNvPr id="65539" name="Picture 8" descr="film_artif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6000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3657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38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01231"/>
            <a:ext cx="3079086" cy="538840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276600" y="6389633"/>
            <a:ext cx="3505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777136" y="209227"/>
            <a:ext cx="3713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C000"/>
                </a:solidFill>
              </a:rPr>
              <a:t>Zipper Artifacts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892" y="2514600"/>
            <a:ext cx="3704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Crop from a good 3 star</a:t>
            </a:r>
          </a:p>
          <a:p>
            <a:r>
              <a:rPr lang="en-US" dirty="0" smtClean="0"/>
              <a:t>scan, but</a:t>
            </a:r>
            <a:r>
              <a:rPr lang="is-IS" dirty="0" smtClean="0"/>
              <a:t>….</a:t>
            </a:r>
            <a:endParaRPr lang="is-IS" dirty="0"/>
          </a:p>
          <a:p>
            <a:r>
              <a:rPr lang="is-IS" dirty="0" smtClean="0"/>
              <a:t>Poor color interpolation</a:t>
            </a:r>
          </a:p>
          <a:p>
            <a:r>
              <a:rPr lang="en-US" dirty="0" smtClean="0"/>
              <a:t>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58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3594100" y="152400"/>
            <a:ext cx="163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4C71A"/>
                </a:solidFill>
              </a:rPr>
              <a:t>So Far</a:t>
            </a:r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905000" y="1752600"/>
            <a:ext cx="5737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/>
              <a:t> Let the numbers guide </a:t>
            </a:r>
          </a:p>
          <a:p>
            <a:pPr eaLnBrk="1" hangingPunct="1"/>
            <a:r>
              <a:rPr lang="en-US" altLang="en-US"/>
              <a:t>  but not dictate.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Tools really do work.</a:t>
            </a:r>
          </a:p>
          <a:p>
            <a:pPr eaLnBrk="1" hangingPunct="1">
              <a:buFontTx/>
              <a:buChar char="-"/>
            </a:pPr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But…always take a look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5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15613" y="6405398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1689" y="270807"/>
            <a:ext cx="5852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a typeface="Arial Rounded MT Bold" charset="0"/>
                <a:cs typeface="Arial Rounded MT Bold" charset="0"/>
              </a:rPr>
              <a:t>Digital Imaging Science -101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295400"/>
            <a:ext cx="55740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Light hits object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Object responds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Response is delivered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Delivery is digitized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3600" i="1" dirty="0" smtClean="0"/>
              <a:t>What has changed ?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12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381000" y="1795463"/>
            <a:ext cx="822960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u="sng" dirty="0"/>
              <a:t>Capability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dirty="0"/>
              <a:t>Behavior under optimal conditions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endParaRPr lang="en-US" altLang="en-US" sz="3000" dirty="0"/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u="sng" dirty="0"/>
              <a:t>Performance</a:t>
            </a:r>
            <a:r>
              <a:rPr lang="en-US" altLang="en-US" sz="3000" dirty="0"/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charset="2"/>
              <a:buNone/>
            </a:pPr>
            <a:r>
              <a:rPr lang="en-US" altLang="en-US" sz="3000" dirty="0"/>
              <a:t>                    Behavior in actual use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rgbClr val="F4C71A"/>
                </a:solidFill>
              </a:rPr>
              <a:t>Don’t forget</a:t>
            </a:r>
            <a:endParaRPr lang="en-US" altLang="en-US" sz="3200" b="1" dirty="0">
              <a:solidFill>
                <a:srgbClr val="F4C71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38500" y="6418536"/>
            <a:ext cx="32004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8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838200" y="2514600"/>
            <a:ext cx="7010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lvl="1" algn="ctr" eaLnBrk="1" hangingPunct="1"/>
            <a:r>
              <a:rPr lang="en-US" altLang="en-US" sz="2800">
                <a:solidFill>
                  <a:schemeClr val="tx1"/>
                </a:solidFill>
              </a:rPr>
              <a:t>Things vary, things go wrong</a:t>
            </a:r>
          </a:p>
          <a:p>
            <a:pPr lvl="1" algn="ctr" eaLnBrk="1" hangingPunct="1"/>
            <a:endParaRPr lang="en-US" altLang="en-US" sz="2800">
              <a:solidFill>
                <a:schemeClr val="tx1"/>
              </a:solidFill>
            </a:endParaRPr>
          </a:p>
          <a:p>
            <a:pPr lvl="1" algn="ctr" eaLnBrk="1" hangingPunct="1"/>
            <a:r>
              <a:rPr lang="en-US" altLang="en-US" sz="2800">
                <a:solidFill>
                  <a:schemeClr val="tx1"/>
                </a:solidFill>
              </a:rPr>
              <a:t>… at transitions</a:t>
            </a:r>
          </a:p>
          <a:p>
            <a:pPr lvl="1" algn="ctr" eaLnBrk="1" hangingPunct="1"/>
            <a:r>
              <a:rPr lang="en-US" altLang="en-US" sz="2800">
                <a:solidFill>
                  <a:schemeClr val="tx1"/>
                </a:solidFill>
              </a:rPr>
              <a:t>… sometimes randomly</a:t>
            </a:r>
          </a:p>
          <a:p>
            <a:pPr lvl="1" algn="ctr" eaLnBrk="1" hangingPunct="1"/>
            <a:r>
              <a:rPr lang="en-US" altLang="en-US" sz="2800">
                <a:solidFill>
                  <a:schemeClr val="tx1"/>
                </a:solidFill>
              </a:rPr>
              <a:t>… mostly human and </a:t>
            </a:r>
          </a:p>
          <a:p>
            <a:pPr lvl="1" algn="ctr" eaLnBrk="1" hangingPunct="1"/>
            <a:r>
              <a:rPr lang="en-US" altLang="en-US" sz="2800">
                <a:solidFill>
                  <a:schemeClr val="tx1"/>
                </a:solidFill>
              </a:rPr>
              <a:t>    environmental causes</a:t>
            </a: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1066800" y="17526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 i="1">
                <a:solidFill>
                  <a:schemeClr val="tx1"/>
                </a:solidFill>
              </a:rPr>
              <a:t>Performance Monitoring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066800" y="2286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4C71A"/>
                </a:solidFill>
              </a:rPr>
              <a:t>Scan, but Verify</a:t>
            </a:r>
          </a:p>
        </p:txBody>
      </p:sp>
    </p:spTree>
    <p:extLst>
      <p:ext uri="{BB962C8B-B14F-4D97-AF65-F5344CB8AC3E}">
        <p14:creationId xmlns:p14="http://schemas.microsoft.com/office/powerpoint/2010/main" val="5118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3252952" y="6448425"/>
            <a:ext cx="32766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- </a:t>
            </a:r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Performance </a:t>
            </a: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Monitoring - OECF</a:t>
            </a:r>
          </a:p>
        </p:txBody>
      </p:sp>
      <p:graphicFrame>
        <p:nvGraphicFramePr>
          <p:cNvPr id="14234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276600" y="1219200"/>
          <a:ext cx="5410200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5" name="Chart" r:id="rId3" imgW="5210366" imgH="4410123" progId="Excel.Chart.8">
                  <p:embed/>
                </p:oleObj>
              </mc:Choice>
              <mc:Fallback>
                <p:oleObj name="Chart" r:id="rId3" imgW="5210366" imgH="441012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219200"/>
                        <a:ext cx="5410200" cy="457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-152400" y="762000"/>
            <a:ext cx="31242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baseline="-25000">
                <a:latin typeface="Frutiger Linotype" charset="0"/>
              </a:rPr>
              <a:t>Book Scanner Example</a:t>
            </a:r>
          </a:p>
        </p:txBody>
      </p:sp>
      <p:pic>
        <p:nvPicPr>
          <p:cNvPr id="14234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297113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42344" name="Line 8"/>
          <p:cNvSpPr>
            <a:spLocks noChangeShapeType="1"/>
          </p:cNvSpPr>
          <p:nvPr/>
        </p:nvSpPr>
        <p:spPr bwMode="auto">
          <a:xfrm>
            <a:off x="2057400" y="3810000"/>
            <a:ext cx="1981200" cy="990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auto">
          <a:xfrm flipV="1">
            <a:off x="1625600" y="2209800"/>
            <a:ext cx="2489200" cy="584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6" name="Line 10"/>
          <p:cNvSpPr>
            <a:spLocks noChangeShapeType="1"/>
          </p:cNvSpPr>
          <p:nvPr/>
        </p:nvSpPr>
        <p:spPr bwMode="auto">
          <a:xfrm>
            <a:off x="1663700" y="3683000"/>
            <a:ext cx="2374900" cy="355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443663"/>
            <a:ext cx="35052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3825"/>
            <a:ext cx="8229600" cy="1143000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 </a:t>
            </a:r>
            <a:r>
              <a:rPr lang="en-US" altLang="en-US" sz="2800" dirty="0" smtClean="0">
                <a:solidFill>
                  <a:srgbClr val="FFC000"/>
                </a:solidFill>
                <a:latin typeface="Arial Rounded MT Bold" charset="0"/>
              </a:rPr>
              <a:t>Performance </a:t>
            </a:r>
            <a: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  <a:t>Monitoring – OECF</a:t>
            </a:r>
            <a:br>
              <a:rPr lang="en-US" altLang="en-US" sz="2800" dirty="0">
                <a:solidFill>
                  <a:srgbClr val="FFC000"/>
                </a:solidFill>
                <a:latin typeface="Arial Rounded MT Bold" charset="0"/>
              </a:rPr>
            </a:br>
            <a:r>
              <a:rPr lang="en-US" altLang="en-US" sz="2000" dirty="0">
                <a:solidFill>
                  <a:srgbClr val="FFC000"/>
                </a:solidFill>
                <a:latin typeface="Arial Rounded MT Bold" charset="0"/>
              </a:rPr>
              <a:t>four-day holiday syndrome</a:t>
            </a:r>
          </a:p>
        </p:txBody>
      </p:sp>
      <p:pic>
        <p:nvPicPr>
          <p:cNvPr id="172041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366963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72043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6019800" cy="333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72045" name="Line 13"/>
          <p:cNvSpPr>
            <a:spLocks noChangeShapeType="1"/>
          </p:cNvSpPr>
          <p:nvPr/>
        </p:nvSpPr>
        <p:spPr bwMode="auto">
          <a:xfrm>
            <a:off x="1752600" y="1828800"/>
            <a:ext cx="1143000" cy="12192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6" name="Line 14"/>
          <p:cNvSpPr>
            <a:spLocks noChangeShapeType="1"/>
          </p:cNvSpPr>
          <p:nvPr/>
        </p:nvSpPr>
        <p:spPr bwMode="auto">
          <a:xfrm>
            <a:off x="2286000" y="2057400"/>
            <a:ext cx="3886200" cy="1371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1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6" name="AutoShape 5" descr="Sent?number=825342676&amp;part=1"/>
          <p:cNvSpPr>
            <a:spLocks noChangeAspect="1" noChangeArrowheads="1"/>
          </p:cNvSpPr>
          <p:nvPr/>
        </p:nvSpPr>
        <p:spPr bwMode="auto">
          <a:xfrm>
            <a:off x="4433262" y="3290262"/>
            <a:ext cx="291138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" name="AutoShape 7" descr="Sent?number=825342676&amp;part=1"/>
          <p:cNvSpPr>
            <a:spLocks noChangeAspect="1" noChangeArrowheads="1"/>
          </p:cNvSpPr>
          <p:nvPr/>
        </p:nvSpPr>
        <p:spPr bwMode="auto">
          <a:xfrm>
            <a:off x="4433262" y="3290262"/>
            <a:ext cx="291138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" name="AutoShape 9" descr="Sent?number=825342676&amp;part=1"/>
          <p:cNvSpPr>
            <a:spLocks noChangeAspect="1" noChangeArrowheads="1"/>
          </p:cNvSpPr>
          <p:nvPr/>
        </p:nvSpPr>
        <p:spPr bwMode="auto">
          <a:xfrm>
            <a:off x="4433262" y="3290262"/>
            <a:ext cx="291138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AutoShape 11" descr="Sent?number=825342676&amp;part=1"/>
          <p:cNvSpPr>
            <a:spLocks noChangeAspect="1" noChangeArrowheads="1"/>
          </p:cNvSpPr>
          <p:nvPr/>
        </p:nvSpPr>
        <p:spPr bwMode="auto">
          <a:xfrm>
            <a:off x="4433262" y="3290262"/>
            <a:ext cx="291138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0" name="AutoShape 13" descr="Sent?number=825342676&amp;part=1"/>
          <p:cNvSpPr>
            <a:spLocks noChangeAspect="1" noChangeArrowheads="1"/>
          </p:cNvSpPr>
          <p:nvPr/>
        </p:nvSpPr>
        <p:spPr bwMode="auto">
          <a:xfrm>
            <a:off x="4839662" y="4712662"/>
            <a:ext cx="291138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208"/>
            <a:ext cx="8491538" cy="634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01052"/>
            <a:ext cx="6095711" cy="12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94896" y="6402771"/>
            <a:ext cx="3259007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dirty="0">
                <a:solidFill>
                  <a:srgbClr val="FFC000"/>
                </a:solidFill>
                <a:latin typeface="Arial Rounded MT Bold" charset="0"/>
              </a:rPr>
              <a:t>Test </a:t>
            </a:r>
            <a:r>
              <a:rPr lang="en-US" altLang="en-US" sz="3200" dirty="0" smtClean="0">
                <a:solidFill>
                  <a:srgbClr val="FFC000"/>
                </a:solidFill>
                <a:latin typeface="Arial Rounded MT Bold" charset="0"/>
              </a:rPr>
              <a:t>plans</a:t>
            </a:r>
            <a:endParaRPr lang="en-US" altLang="en-US" sz="3200" dirty="0">
              <a:solidFill>
                <a:srgbClr val="FFC000"/>
              </a:solidFill>
              <a:latin typeface="Arial Rounded MT Bold" charset="0"/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5344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Test both “null” and processed ( delivered ) image files.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>
              <a:latin typeface="Arial Rounded MT Bold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Explore and evaluate the image for artifacts, especially at edge transitions and on highly structured target features.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Arial Rounded MT Bold" charset="0"/>
              </a:rPr>
              <a:t>Color </a:t>
            </a:r>
            <a:r>
              <a:rPr lang="en-US" altLang="en-US" sz="1600" dirty="0" err="1">
                <a:latin typeface="Arial Rounded MT Bold" charset="0"/>
              </a:rPr>
              <a:t>misregistration</a:t>
            </a:r>
            <a:endParaRPr lang="en-US" altLang="en-US" sz="1600" dirty="0">
              <a:latin typeface="Arial Rounded MT Bold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Arial Rounded MT Bold" charset="0"/>
              </a:rPr>
              <a:t>Wavy or scalloped edges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Arial Rounded MT Bold" charset="0"/>
              </a:rPr>
              <a:t>Near image perimeter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>
                <a:latin typeface="Arial Rounded MT Bold" charset="0"/>
              </a:rPr>
              <a:t>moiré patterns on halftones ( view at 100%)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1600" dirty="0">
              <a:latin typeface="Arial Rounded MT Bold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Have an acceptance test plan for expensive purchases.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300, 400, 600, 800 dpi series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On-site testing by your operators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Evaluate over entire field of view.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Archive test plan images for future reference and comparisons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1800" dirty="0">
              <a:latin typeface="Arial Rounded MT Bold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latin typeface="Arial Rounded MT Bold" charset="0"/>
              </a:rPr>
              <a:t>Except for artifacts, use numbers not visual impressions as evidence.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latin typeface="Arial Rounded MT Bold" charset="0"/>
            </a:endParaRPr>
          </a:p>
          <a:p>
            <a:pPr>
              <a:lnSpc>
                <a:spcPct val="80000"/>
              </a:lnSpc>
            </a:pPr>
            <a:endParaRPr lang="en-US" altLang="en-US" sz="1800" dirty="0">
              <a:latin typeface="Arial Rounded MT Bold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1800" dirty="0">
              <a:latin typeface="Arial Rounded MT Bold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276600" y="6381750"/>
            <a:ext cx="3352800" cy="476250"/>
          </a:xfrm>
        </p:spPr>
        <p:txBody>
          <a:bodyPr/>
          <a:lstStyle/>
          <a:p>
            <a:r>
              <a:rPr lang="en-US" altLang="en-US" smtClean="0"/>
              <a:t>June 6, 2017 Library of Congress</a:t>
            </a:r>
            <a:endParaRPr lang="en-US" alt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983977" y="306387"/>
            <a:ext cx="693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>
                <a:solidFill>
                  <a:srgbClr val="FFC000"/>
                </a:solidFill>
                <a:latin typeface="Arial Rounded MT Bold" charset="0"/>
              </a:rPr>
              <a:t>End</a:t>
            </a:r>
          </a:p>
        </p:txBody>
      </p:sp>
      <p:pic>
        <p:nvPicPr>
          <p:cNvPr id="154629" name="Picture 5" descr="1907autochrom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659563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385763" y="5834063"/>
            <a:ext cx="1908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/>
              <a:t>1907 autochrome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23078</TotalTime>
  <Words>4043</Words>
  <Application>Microsoft Office PowerPoint</Application>
  <PresentationFormat>On-screen Show (4:3)</PresentationFormat>
  <Paragraphs>870</Paragraphs>
  <Slides>96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Default Design</vt:lpstr>
      <vt:lpstr>Image</vt:lpstr>
      <vt:lpstr>Document</vt:lpstr>
      <vt:lpstr>Chart</vt:lpstr>
      <vt:lpstr>PowerPoint Presentation</vt:lpstr>
      <vt:lpstr>PowerPoint Presentation</vt:lpstr>
      <vt:lpstr>What you’ll see    </vt:lpstr>
      <vt:lpstr>What is an image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the Reflectance / Transmission  of Objects Characterized ? </vt:lpstr>
      <vt:lpstr>PowerPoint Presentation</vt:lpstr>
      <vt:lpstr> Know your Collection   - Typical density ranges ( think light ) for collection content -</vt:lpstr>
      <vt:lpstr>PowerPoint Presentation</vt:lpstr>
      <vt:lpstr>The Lens</vt:lpstr>
      <vt:lpstr>PowerPoint Presentation</vt:lpstr>
      <vt:lpstr>Types of Digital Capture Systems - Scanners vs. Cameras -</vt:lpstr>
      <vt:lpstr>Sensor / Detector Technologies</vt:lpstr>
      <vt:lpstr>2-D Area Arrays  - Color Filter Array (CFA) pattern -</vt:lpstr>
      <vt:lpstr>PowerPoint Presentation</vt:lpstr>
      <vt:lpstr>Linear Arrays ( Tri-linear)</vt:lpstr>
      <vt:lpstr>PowerPoint Presentation</vt:lpstr>
      <vt:lpstr>Then a miracle occurs ! </vt:lpstr>
      <vt:lpstr>PowerPoint Presentation</vt:lpstr>
      <vt:lpstr>Image Processing - the brains -</vt:lpstr>
      <vt:lpstr>PowerPoint Presentation</vt:lpstr>
      <vt:lpstr>-Targets - a requirement for disposable dog biscuit packaging</vt:lpstr>
      <vt:lpstr>PowerPoint Presentation</vt:lpstr>
      <vt:lpstr>Targets  - Health checks for detecting imaging ills-   - Act as ground truth for before / after evaluation -</vt:lpstr>
      <vt:lpstr>How metrics are used  to measure performance ?</vt:lpstr>
      <vt:lpstr>PowerPoint Presentation</vt:lpstr>
      <vt:lpstr>PowerPoint Presentation</vt:lpstr>
      <vt:lpstr>PowerPoint Presentation</vt:lpstr>
      <vt:lpstr>PowerPoint Presentation</vt:lpstr>
      <vt:lpstr>Imaging Performance Framework How terminology and metrics are organized</vt:lpstr>
      <vt:lpstr>PowerPoint Presentation</vt:lpstr>
      <vt:lpstr>PowerPoint Presentation</vt:lpstr>
      <vt:lpstr>Graphical Representation of OECF</vt:lpstr>
      <vt:lpstr>PowerPoint Presentation</vt:lpstr>
      <vt:lpstr>PowerPoint Presentation</vt:lpstr>
      <vt:lpstr>PowerPoint Presentation</vt:lpstr>
      <vt:lpstr>PowerPoint Presentation</vt:lpstr>
      <vt:lpstr>Targets alone are not sufficient - They need to be analyzed and used -</vt:lpstr>
      <vt:lpstr>PowerPoint Presentation</vt:lpstr>
      <vt:lpstr>PowerPoint Presentation</vt:lpstr>
      <vt:lpstr>White Balance  </vt:lpstr>
      <vt:lpstr>White Balance (full scale) </vt:lpstr>
      <vt:lpstr>PowerPoint Presentation</vt:lpstr>
      <vt:lpstr>PowerPoint Presentation</vt:lpstr>
      <vt:lpstr>PowerPoint Presentation</vt:lpstr>
      <vt:lpstr>PowerPoint Presentation</vt:lpstr>
      <vt:lpstr>L*a*b*: A way to measure a single color  - A 3-D space that contains all possible colors  perceived by human observers  - Uses color Lightness ( L*) and Hue/Saturation ( a*,b*) as parameters</vt:lpstr>
      <vt:lpstr>Color locations of a color calibration chart</vt:lpstr>
      <vt:lpstr>PowerPoint Presentation</vt:lpstr>
      <vt:lpstr>How ΔE2000 is calculated for digital capture</vt:lpstr>
      <vt:lpstr>ΔE2000 statistics for all patches   </vt:lpstr>
      <vt:lpstr>Spatial Frequency Response</vt:lpstr>
      <vt:lpstr>PowerPoint Presentation</vt:lpstr>
      <vt:lpstr>PowerPoint Presentation</vt:lpstr>
      <vt:lpstr>PowerPoint Presentation</vt:lpstr>
      <vt:lpstr>   Spatial Frequency Response (SFR)-   The relative change in contrast of increasingly finer spatial features </vt:lpstr>
      <vt:lpstr>SFR  &amp; Resolution -&gt; Quality of data (information)</vt:lpstr>
      <vt:lpstr>When are 5 lines clearly distinguishable ?</vt:lpstr>
      <vt:lpstr>            Calculating Sampling Efficiency</vt:lpstr>
      <vt:lpstr>            Calculating Sampling Efficiency</vt:lpstr>
      <vt:lpstr>PowerPoint Presentation</vt:lpstr>
      <vt:lpstr>FADGI Sampling Efficiency criteria</vt:lpstr>
      <vt:lpstr>   SFR – Their shapes and interpretations</vt:lpstr>
      <vt:lpstr>PowerPoint Presentation</vt:lpstr>
      <vt:lpstr>PowerPoint Presentation</vt:lpstr>
      <vt:lpstr>   Sharpness vs. Resolution</vt:lpstr>
      <vt:lpstr>            Reproduction Scale Accuracy     Does Header Data match the Actual data ?  Does the Requested Data match the Actual ? data ? </vt:lpstr>
      <vt:lpstr>FADGI Scale Accuracy Criteria (2017)</vt:lpstr>
      <vt:lpstr>PowerPoint Presentation</vt:lpstr>
      <vt:lpstr>Noise - Light</vt:lpstr>
      <vt:lpstr>Two Forms of Random Noise</vt:lpstr>
      <vt:lpstr>One-dimensional random noise  - banding and streaking - </vt:lpstr>
      <vt:lpstr>Scanner Noise Characterization</vt:lpstr>
      <vt:lpstr> A few words on image noise</vt:lpstr>
      <vt:lpstr>Noise - Light</vt:lpstr>
      <vt:lpstr>Artifacts : Look at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Performance Monitoring - OECF</vt:lpstr>
      <vt:lpstr> Performance Monitoring – OECF four-day holiday syndrome</vt:lpstr>
      <vt:lpstr>PowerPoint Presentation</vt:lpstr>
      <vt:lpstr>Test plans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williams</dc:creator>
  <cp:lastModifiedBy>Thomas Rieger</cp:lastModifiedBy>
  <cp:revision>346</cp:revision>
  <dcterms:created xsi:type="dcterms:W3CDTF">2010-04-10T17:17:03Z</dcterms:created>
  <dcterms:modified xsi:type="dcterms:W3CDTF">2017-06-05T14:10:21Z</dcterms:modified>
</cp:coreProperties>
</file>